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0" r:id="rId1"/>
  </p:sldMasterIdLst>
  <p:notesMasterIdLst>
    <p:notesMasterId r:id="rId89"/>
  </p:notesMasterIdLst>
  <p:sldIdLst>
    <p:sldId id="256" r:id="rId2"/>
    <p:sldId id="257" r:id="rId3"/>
    <p:sldId id="270" r:id="rId4"/>
    <p:sldId id="267" r:id="rId5"/>
    <p:sldId id="266" r:id="rId6"/>
    <p:sldId id="296" r:id="rId7"/>
    <p:sldId id="258" r:id="rId8"/>
    <p:sldId id="259" r:id="rId9"/>
    <p:sldId id="274" r:id="rId10"/>
    <p:sldId id="305" r:id="rId11"/>
    <p:sldId id="306" r:id="rId12"/>
    <p:sldId id="312" r:id="rId13"/>
    <p:sldId id="313" r:id="rId14"/>
    <p:sldId id="314" r:id="rId15"/>
    <p:sldId id="341" r:id="rId16"/>
    <p:sldId id="354" r:id="rId17"/>
    <p:sldId id="355" r:id="rId18"/>
    <p:sldId id="356" r:id="rId19"/>
    <p:sldId id="357" r:id="rId20"/>
    <p:sldId id="358" r:id="rId21"/>
    <p:sldId id="359" r:id="rId22"/>
    <p:sldId id="360" r:id="rId23"/>
    <p:sldId id="361" r:id="rId24"/>
    <p:sldId id="362" r:id="rId25"/>
    <p:sldId id="335" r:id="rId26"/>
    <p:sldId id="324" r:id="rId27"/>
    <p:sldId id="325" r:id="rId28"/>
    <p:sldId id="326" r:id="rId29"/>
    <p:sldId id="327" r:id="rId30"/>
    <p:sldId id="329" r:id="rId31"/>
    <p:sldId id="364" r:id="rId32"/>
    <p:sldId id="363" r:id="rId33"/>
    <p:sldId id="328" r:id="rId34"/>
    <p:sldId id="365" r:id="rId35"/>
    <p:sldId id="307" r:id="rId36"/>
    <p:sldId id="310" r:id="rId37"/>
    <p:sldId id="311" r:id="rId38"/>
    <p:sldId id="319" r:id="rId39"/>
    <p:sldId id="320" r:id="rId40"/>
    <p:sldId id="315" r:id="rId41"/>
    <p:sldId id="316" r:id="rId42"/>
    <p:sldId id="321" r:id="rId43"/>
    <p:sldId id="317" r:id="rId44"/>
    <p:sldId id="318" r:id="rId45"/>
    <p:sldId id="322" r:id="rId46"/>
    <p:sldId id="323" r:id="rId47"/>
    <p:sldId id="336" r:id="rId48"/>
    <p:sldId id="308" r:id="rId49"/>
    <p:sldId id="332" r:id="rId50"/>
    <p:sldId id="330" r:id="rId51"/>
    <p:sldId id="331" r:id="rId52"/>
    <p:sldId id="333" r:id="rId53"/>
    <p:sldId id="334" r:id="rId54"/>
    <p:sldId id="309" r:id="rId55"/>
    <p:sldId id="275" r:id="rId56"/>
    <p:sldId id="271" r:id="rId57"/>
    <p:sldId id="269" r:id="rId58"/>
    <p:sldId id="272" r:id="rId59"/>
    <p:sldId id="273" r:id="rId60"/>
    <p:sldId id="289" r:id="rId61"/>
    <p:sldId id="290" r:id="rId62"/>
    <p:sldId id="291" r:id="rId63"/>
    <p:sldId id="292" r:id="rId64"/>
    <p:sldId id="293" r:id="rId65"/>
    <p:sldId id="294" r:id="rId66"/>
    <p:sldId id="265" r:id="rId67"/>
    <p:sldId id="276" r:id="rId68"/>
    <p:sldId id="288" r:id="rId69"/>
    <p:sldId id="277" r:id="rId70"/>
    <p:sldId id="278" r:id="rId71"/>
    <p:sldId id="279" r:id="rId72"/>
    <p:sldId id="295" r:id="rId73"/>
    <p:sldId id="264" r:id="rId74"/>
    <p:sldId id="280" r:id="rId75"/>
    <p:sldId id="281" r:id="rId76"/>
    <p:sldId id="300" r:id="rId77"/>
    <p:sldId id="299" r:id="rId78"/>
    <p:sldId id="282" r:id="rId79"/>
    <p:sldId id="285" r:id="rId80"/>
    <p:sldId id="284" r:id="rId81"/>
    <p:sldId id="286" r:id="rId82"/>
    <p:sldId id="287" r:id="rId83"/>
    <p:sldId id="337" r:id="rId84"/>
    <p:sldId id="338" r:id="rId85"/>
    <p:sldId id="297" r:id="rId86"/>
    <p:sldId id="298" r:id="rId87"/>
    <p:sldId id="301"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3300"/>
    <a:srgbClr val="D23E6C"/>
    <a:srgbClr val="FF9966"/>
    <a:srgbClr val="CF3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F87A7-1752-4109-A408-651FDF44295B}" type="doc">
      <dgm:prSet loTypeId="urn:microsoft.com/office/officeart/2008/layout/HorizontalMultiLevelHierarchy" loCatId="hierarchy" qsTypeId="urn:microsoft.com/office/officeart/2005/8/quickstyle/simple2" qsCatId="simple" csTypeId="urn:microsoft.com/office/officeart/2005/8/colors/colorful5" csCatId="colorful" phldr="1"/>
      <dgm:spPr/>
      <dgm:t>
        <a:bodyPr/>
        <a:lstStyle/>
        <a:p>
          <a:endParaRPr lang="en-IN"/>
        </a:p>
      </dgm:t>
    </dgm:pt>
    <dgm:pt modelId="{29534100-FF83-48A6-AAE5-55F14558C4A9}">
      <dgm:prSet phldrT="[Text]"/>
      <dgm:spPr/>
      <dgm:t>
        <a:bodyPr/>
        <a:lstStyle/>
        <a:p>
          <a:r>
            <a:rPr lang="en-IN" dirty="0"/>
            <a:t>API</a:t>
          </a:r>
        </a:p>
      </dgm:t>
    </dgm:pt>
    <dgm:pt modelId="{B20E0CD0-8158-4086-87E2-3B211924E6BC}" type="parTrans" cxnId="{6AB648D5-867F-4915-A7C1-610EF284FB5C}">
      <dgm:prSet/>
      <dgm:spPr/>
      <dgm:t>
        <a:bodyPr/>
        <a:lstStyle/>
        <a:p>
          <a:endParaRPr lang="en-IN"/>
        </a:p>
      </dgm:t>
    </dgm:pt>
    <dgm:pt modelId="{E093A7B8-647D-4EF3-BB51-82F077114121}" type="sibTrans" cxnId="{6AB648D5-867F-4915-A7C1-610EF284FB5C}">
      <dgm:prSet/>
      <dgm:spPr/>
      <dgm:t>
        <a:bodyPr/>
        <a:lstStyle/>
        <a:p>
          <a:endParaRPr lang="en-IN"/>
        </a:p>
      </dgm:t>
    </dgm:pt>
    <dgm:pt modelId="{83560C8C-EEB4-417D-8AAC-6C297646C6DF}">
      <dgm:prSet phldrT="[Text]" custT="1"/>
      <dgm:spPr/>
      <dgm:t>
        <a:bodyPr/>
        <a:lstStyle/>
        <a:p>
          <a:r>
            <a:rPr lang="en-IN" sz="3000" dirty="0"/>
            <a:t>GPIO Initialization</a:t>
          </a:r>
        </a:p>
      </dgm:t>
    </dgm:pt>
    <dgm:pt modelId="{C1F173BE-D3F7-409A-9991-9F6D8AC93378}" type="parTrans" cxnId="{80438549-1643-4114-BD81-455CDDD3C9B7}">
      <dgm:prSet/>
      <dgm:spPr/>
      <dgm:t>
        <a:bodyPr/>
        <a:lstStyle/>
        <a:p>
          <a:endParaRPr lang="en-IN"/>
        </a:p>
      </dgm:t>
    </dgm:pt>
    <dgm:pt modelId="{80B1CB1B-5D37-4A53-9AC6-77505A9C661A}" type="sibTrans" cxnId="{80438549-1643-4114-BD81-455CDDD3C9B7}">
      <dgm:prSet/>
      <dgm:spPr/>
      <dgm:t>
        <a:bodyPr/>
        <a:lstStyle/>
        <a:p>
          <a:endParaRPr lang="en-IN"/>
        </a:p>
      </dgm:t>
    </dgm:pt>
    <dgm:pt modelId="{F44182AB-95E5-4977-9C64-3AFBC161F8C7}">
      <dgm:prSet phldrT="[Text]" custT="1"/>
      <dgm:spPr/>
      <dgm:t>
        <a:bodyPr/>
        <a:lstStyle/>
        <a:p>
          <a:r>
            <a:rPr lang="en-IN" sz="3000" dirty="0"/>
            <a:t>Write to a GPIO Pin/Port</a:t>
          </a:r>
        </a:p>
      </dgm:t>
    </dgm:pt>
    <dgm:pt modelId="{12CFD9CF-3D70-4109-8EF0-7FC870A53E96}" type="parTrans" cxnId="{E54977F3-2EC8-4223-913F-B6125C07730A}">
      <dgm:prSet/>
      <dgm:spPr/>
      <dgm:t>
        <a:bodyPr/>
        <a:lstStyle/>
        <a:p>
          <a:endParaRPr lang="en-IN"/>
        </a:p>
      </dgm:t>
    </dgm:pt>
    <dgm:pt modelId="{02C30209-5605-43F3-BE6D-DA3A31479AC8}" type="sibTrans" cxnId="{E54977F3-2EC8-4223-913F-B6125C07730A}">
      <dgm:prSet/>
      <dgm:spPr/>
      <dgm:t>
        <a:bodyPr/>
        <a:lstStyle/>
        <a:p>
          <a:endParaRPr lang="en-IN"/>
        </a:p>
      </dgm:t>
    </dgm:pt>
    <dgm:pt modelId="{3B70A7C1-3AED-4E17-A6B3-17D8EA155567}">
      <dgm:prSet phldrT="[Text]" custT="1"/>
      <dgm:spPr/>
      <dgm:t>
        <a:bodyPr/>
        <a:lstStyle/>
        <a:p>
          <a:r>
            <a:rPr lang="en-IN" sz="3000" dirty="0"/>
            <a:t>Interrupt Handling</a:t>
          </a:r>
        </a:p>
      </dgm:t>
    </dgm:pt>
    <dgm:pt modelId="{9ACE7412-8750-4927-933A-B263B527A90B}" type="parTrans" cxnId="{18E4DC34-658E-449E-8896-E50DF91BD100}">
      <dgm:prSet/>
      <dgm:spPr/>
      <dgm:t>
        <a:bodyPr/>
        <a:lstStyle/>
        <a:p>
          <a:endParaRPr lang="en-IN"/>
        </a:p>
      </dgm:t>
    </dgm:pt>
    <dgm:pt modelId="{E73B9C5E-6ADE-471B-973A-EA28A5504326}" type="sibTrans" cxnId="{18E4DC34-658E-449E-8896-E50DF91BD100}">
      <dgm:prSet/>
      <dgm:spPr/>
      <dgm:t>
        <a:bodyPr/>
        <a:lstStyle/>
        <a:p>
          <a:endParaRPr lang="en-IN"/>
        </a:p>
      </dgm:t>
    </dgm:pt>
    <dgm:pt modelId="{DED87092-EC53-41B7-AD13-9C14127C9552}">
      <dgm:prSet custT="1"/>
      <dgm:spPr/>
      <dgm:t>
        <a:bodyPr/>
        <a:lstStyle/>
        <a:p>
          <a:r>
            <a:rPr lang="en-IN" sz="3000" dirty="0"/>
            <a:t>Enable/Disable GPIO Port Clock</a:t>
          </a:r>
        </a:p>
      </dgm:t>
    </dgm:pt>
    <dgm:pt modelId="{8A4DC688-B962-499C-B599-E54DBB05B395}" type="parTrans" cxnId="{C115112C-4B11-4425-B32A-629F9053F8DA}">
      <dgm:prSet/>
      <dgm:spPr/>
      <dgm:t>
        <a:bodyPr/>
        <a:lstStyle/>
        <a:p>
          <a:endParaRPr lang="en-IN"/>
        </a:p>
      </dgm:t>
    </dgm:pt>
    <dgm:pt modelId="{5DFDE1A5-F11E-4ABD-897C-DD86D1A68B70}" type="sibTrans" cxnId="{C115112C-4B11-4425-B32A-629F9053F8DA}">
      <dgm:prSet/>
      <dgm:spPr/>
      <dgm:t>
        <a:bodyPr/>
        <a:lstStyle/>
        <a:p>
          <a:endParaRPr lang="en-IN"/>
        </a:p>
      </dgm:t>
    </dgm:pt>
    <dgm:pt modelId="{85CEED17-BFAB-413F-9A5E-AD0DC0F115C6}">
      <dgm:prSet custT="1"/>
      <dgm:spPr/>
      <dgm:t>
        <a:bodyPr/>
        <a:lstStyle/>
        <a:p>
          <a:r>
            <a:rPr lang="en-IN" sz="3000" dirty="0"/>
            <a:t>Configure Alternate functionality</a:t>
          </a:r>
        </a:p>
      </dgm:t>
    </dgm:pt>
    <dgm:pt modelId="{8B07821F-6AE7-4D43-99D9-1FC8C2FEBE92}" type="parTrans" cxnId="{BB90E271-39B9-4557-9253-1868B3127842}">
      <dgm:prSet/>
      <dgm:spPr/>
      <dgm:t>
        <a:bodyPr/>
        <a:lstStyle/>
        <a:p>
          <a:endParaRPr lang="en-IN"/>
        </a:p>
      </dgm:t>
    </dgm:pt>
    <dgm:pt modelId="{67413EB9-894F-4625-B2B8-1D82842D3B9C}" type="sibTrans" cxnId="{BB90E271-39B9-4557-9253-1868B3127842}">
      <dgm:prSet/>
      <dgm:spPr/>
      <dgm:t>
        <a:bodyPr/>
        <a:lstStyle/>
        <a:p>
          <a:endParaRPr lang="en-IN"/>
        </a:p>
      </dgm:t>
    </dgm:pt>
    <dgm:pt modelId="{9B960FEE-7626-453B-BD20-89BD215D8CD4}">
      <dgm:prSet custT="1"/>
      <dgm:spPr/>
      <dgm:t>
        <a:bodyPr/>
        <a:lstStyle/>
        <a:p>
          <a:r>
            <a:rPr lang="en-IN" sz="3000" dirty="0"/>
            <a:t>Read from a GPIO Pin/Port</a:t>
          </a:r>
        </a:p>
      </dgm:t>
    </dgm:pt>
    <dgm:pt modelId="{D13D7E24-CF46-457E-BB01-795B55E6AA91}" type="parTrans" cxnId="{CE6EE5CF-CA71-4A58-8733-74EB1EA11A5F}">
      <dgm:prSet/>
      <dgm:spPr/>
      <dgm:t>
        <a:bodyPr/>
        <a:lstStyle/>
        <a:p>
          <a:endParaRPr lang="en-IN"/>
        </a:p>
      </dgm:t>
    </dgm:pt>
    <dgm:pt modelId="{D1B9EDD0-9F20-4D5E-B34B-E0C2EF51A628}" type="sibTrans" cxnId="{CE6EE5CF-CA71-4A58-8733-74EB1EA11A5F}">
      <dgm:prSet/>
      <dgm:spPr/>
      <dgm:t>
        <a:bodyPr/>
        <a:lstStyle/>
        <a:p>
          <a:endParaRPr lang="en-IN"/>
        </a:p>
      </dgm:t>
    </dgm:pt>
    <dgm:pt modelId="{0B5745A0-0C99-4573-909A-8606C6163128}" type="pres">
      <dgm:prSet presAssocID="{12EF87A7-1752-4109-A408-651FDF44295B}" presName="Name0" presStyleCnt="0">
        <dgm:presLayoutVars>
          <dgm:chPref val="1"/>
          <dgm:dir/>
          <dgm:animOne val="branch"/>
          <dgm:animLvl val="lvl"/>
          <dgm:resizeHandles val="exact"/>
        </dgm:presLayoutVars>
      </dgm:prSet>
      <dgm:spPr/>
    </dgm:pt>
    <dgm:pt modelId="{92581136-EF3C-42D3-8E6D-98746CA3C9D7}" type="pres">
      <dgm:prSet presAssocID="{29534100-FF83-48A6-AAE5-55F14558C4A9}" presName="root1" presStyleCnt="0"/>
      <dgm:spPr/>
    </dgm:pt>
    <dgm:pt modelId="{B7BADB5F-66FA-4FA0-BC5A-3FC6F41BDA8E}" type="pres">
      <dgm:prSet presAssocID="{29534100-FF83-48A6-AAE5-55F14558C4A9}" presName="LevelOneTextNode" presStyleLbl="node0" presStyleIdx="0" presStyleCnt="1" custLinFactNeighborX="43644">
        <dgm:presLayoutVars>
          <dgm:chPref val="3"/>
        </dgm:presLayoutVars>
      </dgm:prSet>
      <dgm:spPr/>
    </dgm:pt>
    <dgm:pt modelId="{F0990D3D-6B97-4445-B784-9929E6A9725B}" type="pres">
      <dgm:prSet presAssocID="{29534100-FF83-48A6-AAE5-55F14558C4A9}" presName="level2hierChild" presStyleCnt="0"/>
      <dgm:spPr/>
    </dgm:pt>
    <dgm:pt modelId="{31EF351F-068D-4216-B7B5-0535F0CACEA5}" type="pres">
      <dgm:prSet presAssocID="{C1F173BE-D3F7-409A-9991-9F6D8AC93378}" presName="conn2-1" presStyleLbl="parChTrans1D2" presStyleIdx="0" presStyleCnt="6"/>
      <dgm:spPr/>
    </dgm:pt>
    <dgm:pt modelId="{70522BD7-037B-4409-8614-28109110ABFA}" type="pres">
      <dgm:prSet presAssocID="{C1F173BE-D3F7-409A-9991-9F6D8AC93378}" presName="connTx" presStyleLbl="parChTrans1D2" presStyleIdx="0" presStyleCnt="6"/>
      <dgm:spPr/>
    </dgm:pt>
    <dgm:pt modelId="{15735500-7CAE-40D3-8F96-8641A4EBE2D2}" type="pres">
      <dgm:prSet presAssocID="{83560C8C-EEB4-417D-8AAC-6C297646C6DF}" presName="root2" presStyleCnt="0"/>
      <dgm:spPr/>
    </dgm:pt>
    <dgm:pt modelId="{8C51ED1E-9E51-45C2-82DC-B2B987CDC2D8}" type="pres">
      <dgm:prSet presAssocID="{83560C8C-EEB4-417D-8AAC-6C297646C6DF}" presName="LevelTwoTextNode" presStyleLbl="node2" presStyleIdx="0" presStyleCnt="6" custScaleX="176487" custLinFactNeighborX="12054" custLinFactNeighborY="-183">
        <dgm:presLayoutVars>
          <dgm:chPref val="3"/>
        </dgm:presLayoutVars>
      </dgm:prSet>
      <dgm:spPr/>
    </dgm:pt>
    <dgm:pt modelId="{C4FBD0C5-0A6C-473A-8BEE-2EF218868599}" type="pres">
      <dgm:prSet presAssocID="{83560C8C-EEB4-417D-8AAC-6C297646C6DF}" presName="level3hierChild" presStyleCnt="0"/>
      <dgm:spPr/>
    </dgm:pt>
    <dgm:pt modelId="{F65A3C69-BF64-4578-94DB-5DAD3A2D4827}" type="pres">
      <dgm:prSet presAssocID="{8A4DC688-B962-499C-B599-E54DBB05B395}" presName="conn2-1" presStyleLbl="parChTrans1D2" presStyleIdx="1" presStyleCnt="6"/>
      <dgm:spPr/>
    </dgm:pt>
    <dgm:pt modelId="{7FD5AC4C-1E29-48BF-A9C6-C98780A7D2AE}" type="pres">
      <dgm:prSet presAssocID="{8A4DC688-B962-499C-B599-E54DBB05B395}" presName="connTx" presStyleLbl="parChTrans1D2" presStyleIdx="1" presStyleCnt="6"/>
      <dgm:spPr/>
    </dgm:pt>
    <dgm:pt modelId="{09B9B8A4-CBC1-4FAB-BD8B-84E804A83723}" type="pres">
      <dgm:prSet presAssocID="{DED87092-EC53-41B7-AD13-9C14127C9552}" presName="root2" presStyleCnt="0"/>
      <dgm:spPr/>
    </dgm:pt>
    <dgm:pt modelId="{7526EE53-8998-46A2-B309-D222234FC788}" type="pres">
      <dgm:prSet presAssocID="{DED87092-EC53-41B7-AD13-9C14127C9552}" presName="LevelTwoTextNode" presStyleLbl="node2" presStyleIdx="1" presStyleCnt="6" custScaleX="176487" custLinFactNeighborX="12054" custLinFactNeighborY="-183">
        <dgm:presLayoutVars>
          <dgm:chPref val="3"/>
        </dgm:presLayoutVars>
      </dgm:prSet>
      <dgm:spPr/>
    </dgm:pt>
    <dgm:pt modelId="{C979D3EC-46D9-42ED-9998-7D2F659023A5}" type="pres">
      <dgm:prSet presAssocID="{DED87092-EC53-41B7-AD13-9C14127C9552}" presName="level3hierChild" presStyleCnt="0"/>
      <dgm:spPr/>
    </dgm:pt>
    <dgm:pt modelId="{BEBF18CC-6732-4F82-B121-18C9A5AB998A}" type="pres">
      <dgm:prSet presAssocID="{D13D7E24-CF46-457E-BB01-795B55E6AA91}" presName="conn2-1" presStyleLbl="parChTrans1D2" presStyleIdx="2" presStyleCnt="6"/>
      <dgm:spPr/>
    </dgm:pt>
    <dgm:pt modelId="{BF953ECC-9AE6-48F6-AE95-11CAE7CE35E1}" type="pres">
      <dgm:prSet presAssocID="{D13D7E24-CF46-457E-BB01-795B55E6AA91}" presName="connTx" presStyleLbl="parChTrans1D2" presStyleIdx="2" presStyleCnt="6"/>
      <dgm:spPr/>
    </dgm:pt>
    <dgm:pt modelId="{0A704322-A02F-402F-8FE8-6844307174B3}" type="pres">
      <dgm:prSet presAssocID="{9B960FEE-7626-453B-BD20-89BD215D8CD4}" presName="root2" presStyleCnt="0"/>
      <dgm:spPr/>
    </dgm:pt>
    <dgm:pt modelId="{928AD85F-EA21-4BF3-93C7-71F75F646185}" type="pres">
      <dgm:prSet presAssocID="{9B960FEE-7626-453B-BD20-89BD215D8CD4}" presName="LevelTwoTextNode" presStyleLbl="node2" presStyleIdx="2" presStyleCnt="6" custScaleX="176487" custLinFactNeighborX="12054" custLinFactNeighborY="-183">
        <dgm:presLayoutVars>
          <dgm:chPref val="3"/>
        </dgm:presLayoutVars>
      </dgm:prSet>
      <dgm:spPr/>
    </dgm:pt>
    <dgm:pt modelId="{9468C0D8-F1F9-4472-AAB1-ED431B78146D}" type="pres">
      <dgm:prSet presAssocID="{9B960FEE-7626-453B-BD20-89BD215D8CD4}" presName="level3hierChild" presStyleCnt="0"/>
      <dgm:spPr/>
    </dgm:pt>
    <dgm:pt modelId="{4533591B-E4BC-4BE7-A2E4-6D3439A18A61}" type="pres">
      <dgm:prSet presAssocID="{12CFD9CF-3D70-4109-8EF0-7FC870A53E96}" presName="conn2-1" presStyleLbl="parChTrans1D2" presStyleIdx="3" presStyleCnt="6"/>
      <dgm:spPr/>
    </dgm:pt>
    <dgm:pt modelId="{00A1D80E-7199-48F3-A805-351A605CF85F}" type="pres">
      <dgm:prSet presAssocID="{12CFD9CF-3D70-4109-8EF0-7FC870A53E96}" presName="connTx" presStyleLbl="parChTrans1D2" presStyleIdx="3" presStyleCnt="6"/>
      <dgm:spPr/>
    </dgm:pt>
    <dgm:pt modelId="{6DA52BA8-9424-4084-B8D7-F8AEF8C20581}" type="pres">
      <dgm:prSet presAssocID="{F44182AB-95E5-4977-9C64-3AFBC161F8C7}" presName="root2" presStyleCnt="0"/>
      <dgm:spPr/>
    </dgm:pt>
    <dgm:pt modelId="{B03C1523-9ECB-4EF1-B70F-FF1A2806461B}" type="pres">
      <dgm:prSet presAssocID="{F44182AB-95E5-4977-9C64-3AFBC161F8C7}" presName="LevelTwoTextNode" presStyleLbl="node2" presStyleIdx="3" presStyleCnt="6" custScaleX="176487" custLinFactNeighborX="12054" custLinFactNeighborY="-183">
        <dgm:presLayoutVars>
          <dgm:chPref val="3"/>
        </dgm:presLayoutVars>
      </dgm:prSet>
      <dgm:spPr/>
    </dgm:pt>
    <dgm:pt modelId="{2E43BA96-DBDD-46E4-B8E8-AA755D4BB94C}" type="pres">
      <dgm:prSet presAssocID="{F44182AB-95E5-4977-9C64-3AFBC161F8C7}" presName="level3hierChild" presStyleCnt="0"/>
      <dgm:spPr/>
    </dgm:pt>
    <dgm:pt modelId="{3E1D3D41-3F28-4F26-A0AB-4829F549D7FE}" type="pres">
      <dgm:prSet presAssocID="{8B07821F-6AE7-4D43-99D9-1FC8C2FEBE92}" presName="conn2-1" presStyleLbl="parChTrans1D2" presStyleIdx="4" presStyleCnt="6"/>
      <dgm:spPr/>
    </dgm:pt>
    <dgm:pt modelId="{3456543C-6E35-4401-B76A-1A0777A0EA31}" type="pres">
      <dgm:prSet presAssocID="{8B07821F-6AE7-4D43-99D9-1FC8C2FEBE92}" presName="connTx" presStyleLbl="parChTrans1D2" presStyleIdx="4" presStyleCnt="6"/>
      <dgm:spPr/>
    </dgm:pt>
    <dgm:pt modelId="{9125D443-67C5-426C-A49F-A0D6BB82D636}" type="pres">
      <dgm:prSet presAssocID="{85CEED17-BFAB-413F-9A5E-AD0DC0F115C6}" presName="root2" presStyleCnt="0"/>
      <dgm:spPr/>
    </dgm:pt>
    <dgm:pt modelId="{202C13F2-0A3C-4C82-ADE6-4BBB636AF035}" type="pres">
      <dgm:prSet presAssocID="{85CEED17-BFAB-413F-9A5E-AD0DC0F115C6}" presName="LevelTwoTextNode" presStyleLbl="node2" presStyleIdx="4" presStyleCnt="6" custScaleX="176487" custLinFactNeighborX="12054">
        <dgm:presLayoutVars>
          <dgm:chPref val="3"/>
        </dgm:presLayoutVars>
      </dgm:prSet>
      <dgm:spPr/>
    </dgm:pt>
    <dgm:pt modelId="{B760D8DA-EAAE-4CFE-A56C-541CEDBDF8F7}" type="pres">
      <dgm:prSet presAssocID="{85CEED17-BFAB-413F-9A5E-AD0DC0F115C6}" presName="level3hierChild" presStyleCnt="0"/>
      <dgm:spPr/>
    </dgm:pt>
    <dgm:pt modelId="{B415018B-D373-4395-87CE-495411ED2703}" type="pres">
      <dgm:prSet presAssocID="{9ACE7412-8750-4927-933A-B263B527A90B}" presName="conn2-1" presStyleLbl="parChTrans1D2" presStyleIdx="5" presStyleCnt="6"/>
      <dgm:spPr/>
    </dgm:pt>
    <dgm:pt modelId="{F4BCBB7E-DA51-4866-9ADF-654654EC578D}" type="pres">
      <dgm:prSet presAssocID="{9ACE7412-8750-4927-933A-B263B527A90B}" presName="connTx" presStyleLbl="parChTrans1D2" presStyleIdx="5" presStyleCnt="6"/>
      <dgm:spPr/>
    </dgm:pt>
    <dgm:pt modelId="{D784E732-3C74-492B-92B4-CE38757EAB70}" type="pres">
      <dgm:prSet presAssocID="{3B70A7C1-3AED-4E17-A6B3-17D8EA155567}" presName="root2" presStyleCnt="0"/>
      <dgm:spPr/>
    </dgm:pt>
    <dgm:pt modelId="{33648081-1AA1-45DA-9FD9-6B2863ED4BD7}" type="pres">
      <dgm:prSet presAssocID="{3B70A7C1-3AED-4E17-A6B3-17D8EA155567}" presName="LevelTwoTextNode" presStyleLbl="node2" presStyleIdx="5" presStyleCnt="6" custScaleX="176487" custLinFactNeighborX="12054">
        <dgm:presLayoutVars>
          <dgm:chPref val="3"/>
        </dgm:presLayoutVars>
      </dgm:prSet>
      <dgm:spPr/>
    </dgm:pt>
    <dgm:pt modelId="{346498CB-EC9F-4B8C-9390-1A78A7E3C090}" type="pres">
      <dgm:prSet presAssocID="{3B70A7C1-3AED-4E17-A6B3-17D8EA155567}" presName="level3hierChild" presStyleCnt="0"/>
      <dgm:spPr/>
    </dgm:pt>
  </dgm:ptLst>
  <dgm:cxnLst>
    <dgm:cxn modelId="{B464CC09-3C0D-44B1-9CB8-71DE6F36E5F6}" type="presOf" srcId="{8B07821F-6AE7-4D43-99D9-1FC8C2FEBE92}" destId="{3E1D3D41-3F28-4F26-A0AB-4829F549D7FE}" srcOrd="0" destOrd="0" presId="urn:microsoft.com/office/officeart/2008/layout/HorizontalMultiLevelHierarchy"/>
    <dgm:cxn modelId="{5CD53521-2F24-4924-A7C6-076E16EE6D1A}" type="presOf" srcId="{D13D7E24-CF46-457E-BB01-795B55E6AA91}" destId="{BEBF18CC-6732-4F82-B121-18C9A5AB998A}" srcOrd="0" destOrd="0" presId="urn:microsoft.com/office/officeart/2008/layout/HorizontalMultiLevelHierarchy"/>
    <dgm:cxn modelId="{A2BF6823-F19A-4685-9AEE-8609F221EAA7}" type="presOf" srcId="{F44182AB-95E5-4977-9C64-3AFBC161F8C7}" destId="{B03C1523-9ECB-4EF1-B70F-FF1A2806461B}" srcOrd="0" destOrd="0" presId="urn:microsoft.com/office/officeart/2008/layout/HorizontalMultiLevelHierarchy"/>
    <dgm:cxn modelId="{8220E026-5D6B-409E-A636-913079304CC1}" type="presOf" srcId="{3B70A7C1-3AED-4E17-A6B3-17D8EA155567}" destId="{33648081-1AA1-45DA-9FD9-6B2863ED4BD7}" srcOrd="0" destOrd="0" presId="urn:microsoft.com/office/officeart/2008/layout/HorizontalMultiLevelHierarchy"/>
    <dgm:cxn modelId="{C3836728-F04A-4290-B347-9848CBBF8E5C}" type="presOf" srcId="{9ACE7412-8750-4927-933A-B263B527A90B}" destId="{B415018B-D373-4395-87CE-495411ED2703}" srcOrd="0" destOrd="0" presId="urn:microsoft.com/office/officeart/2008/layout/HorizontalMultiLevelHierarchy"/>
    <dgm:cxn modelId="{C115112C-4B11-4425-B32A-629F9053F8DA}" srcId="{29534100-FF83-48A6-AAE5-55F14558C4A9}" destId="{DED87092-EC53-41B7-AD13-9C14127C9552}" srcOrd="1" destOrd="0" parTransId="{8A4DC688-B962-499C-B599-E54DBB05B395}" sibTransId="{5DFDE1A5-F11E-4ABD-897C-DD86D1A68B70}"/>
    <dgm:cxn modelId="{BFEE022E-A8C9-432A-AF26-94E962826DA6}" type="presOf" srcId="{12CFD9CF-3D70-4109-8EF0-7FC870A53E96}" destId="{4533591B-E4BC-4BE7-A2E4-6D3439A18A61}" srcOrd="0" destOrd="0" presId="urn:microsoft.com/office/officeart/2008/layout/HorizontalMultiLevelHierarchy"/>
    <dgm:cxn modelId="{18E4DC34-658E-449E-8896-E50DF91BD100}" srcId="{29534100-FF83-48A6-AAE5-55F14558C4A9}" destId="{3B70A7C1-3AED-4E17-A6B3-17D8EA155567}" srcOrd="5" destOrd="0" parTransId="{9ACE7412-8750-4927-933A-B263B527A90B}" sibTransId="{E73B9C5E-6ADE-471B-973A-EA28A5504326}"/>
    <dgm:cxn modelId="{ABC64461-32F9-414E-BD51-AC8D994354C3}" type="presOf" srcId="{C1F173BE-D3F7-409A-9991-9F6D8AC93378}" destId="{31EF351F-068D-4216-B7B5-0535F0CACEA5}" srcOrd="0" destOrd="0" presId="urn:microsoft.com/office/officeart/2008/layout/HorizontalMultiLevelHierarchy"/>
    <dgm:cxn modelId="{0215BE67-08CB-42E7-8DDC-97F909C8608F}" type="presOf" srcId="{83560C8C-EEB4-417D-8AAC-6C297646C6DF}" destId="{8C51ED1E-9E51-45C2-82DC-B2B987CDC2D8}" srcOrd="0" destOrd="0" presId="urn:microsoft.com/office/officeart/2008/layout/HorizontalMultiLevelHierarchy"/>
    <dgm:cxn modelId="{2AD2FC48-B7C4-414D-B19E-8C6338CCDF1C}" type="presOf" srcId="{9B960FEE-7626-453B-BD20-89BD215D8CD4}" destId="{928AD85F-EA21-4BF3-93C7-71F75F646185}" srcOrd="0" destOrd="0" presId="urn:microsoft.com/office/officeart/2008/layout/HorizontalMultiLevelHierarchy"/>
    <dgm:cxn modelId="{80438549-1643-4114-BD81-455CDDD3C9B7}" srcId="{29534100-FF83-48A6-AAE5-55F14558C4A9}" destId="{83560C8C-EEB4-417D-8AAC-6C297646C6DF}" srcOrd="0" destOrd="0" parTransId="{C1F173BE-D3F7-409A-9991-9F6D8AC93378}" sibTransId="{80B1CB1B-5D37-4A53-9AC6-77505A9C661A}"/>
    <dgm:cxn modelId="{BB90E271-39B9-4557-9253-1868B3127842}" srcId="{29534100-FF83-48A6-AAE5-55F14558C4A9}" destId="{85CEED17-BFAB-413F-9A5E-AD0DC0F115C6}" srcOrd="4" destOrd="0" parTransId="{8B07821F-6AE7-4D43-99D9-1FC8C2FEBE92}" sibTransId="{67413EB9-894F-4625-B2B8-1D82842D3B9C}"/>
    <dgm:cxn modelId="{B69D5575-429C-4C33-86B0-76BF4AEBF915}" type="presOf" srcId="{8B07821F-6AE7-4D43-99D9-1FC8C2FEBE92}" destId="{3456543C-6E35-4401-B76A-1A0777A0EA31}" srcOrd="1" destOrd="0" presId="urn:microsoft.com/office/officeart/2008/layout/HorizontalMultiLevelHierarchy"/>
    <dgm:cxn modelId="{F149B38D-DD2D-4BA4-9A86-75DFFA282FCE}" type="presOf" srcId="{9ACE7412-8750-4927-933A-B263B527A90B}" destId="{F4BCBB7E-DA51-4866-9ADF-654654EC578D}" srcOrd="1" destOrd="0" presId="urn:microsoft.com/office/officeart/2008/layout/HorizontalMultiLevelHierarchy"/>
    <dgm:cxn modelId="{A6EEB0A7-2AB1-4BCE-AC55-E0836913DDCD}" type="presOf" srcId="{D13D7E24-CF46-457E-BB01-795B55E6AA91}" destId="{BF953ECC-9AE6-48F6-AE95-11CAE7CE35E1}" srcOrd="1" destOrd="0" presId="urn:microsoft.com/office/officeart/2008/layout/HorizontalMultiLevelHierarchy"/>
    <dgm:cxn modelId="{6A85F5B4-8338-4B8E-AAD1-82DDC730B233}" type="presOf" srcId="{8A4DC688-B962-499C-B599-E54DBB05B395}" destId="{7FD5AC4C-1E29-48BF-A9C6-C98780A7D2AE}" srcOrd="1" destOrd="0" presId="urn:microsoft.com/office/officeart/2008/layout/HorizontalMultiLevelHierarchy"/>
    <dgm:cxn modelId="{0381B0BD-31A0-45D1-B1D2-B19C1F81BB0E}" type="presOf" srcId="{12CFD9CF-3D70-4109-8EF0-7FC870A53E96}" destId="{00A1D80E-7199-48F3-A805-351A605CF85F}" srcOrd="1" destOrd="0" presId="urn:microsoft.com/office/officeart/2008/layout/HorizontalMultiLevelHierarchy"/>
    <dgm:cxn modelId="{120E45C1-95DA-46FD-947E-9079527B0F59}" type="presOf" srcId="{C1F173BE-D3F7-409A-9991-9F6D8AC93378}" destId="{70522BD7-037B-4409-8614-28109110ABFA}" srcOrd="1" destOrd="0" presId="urn:microsoft.com/office/officeart/2008/layout/HorizontalMultiLevelHierarchy"/>
    <dgm:cxn modelId="{02FEA8CC-10D2-4B79-B62E-7CA8049AACA0}" type="presOf" srcId="{8A4DC688-B962-499C-B599-E54DBB05B395}" destId="{F65A3C69-BF64-4578-94DB-5DAD3A2D4827}" srcOrd="0" destOrd="0" presId="urn:microsoft.com/office/officeart/2008/layout/HorizontalMultiLevelHierarchy"/>
    <dgm:cxn modelId="{AA974BCF-8838-4FD3-8EB4-20C238854AD6}" type="presOf" srcId="{12EF87A7-1752-4109-A408-651FDF44295B}" destId="{0B5745A0-0C99-4573-909A-8606C6163128}" srcOrd="0" destOrd="0" presId="urn:microsoft.com/office/officeart/2008/layout/HorizontalMultiLevelHierarchy"/>
    <dgm:cxn modelId="{CE6EE5CF-CA71-4A58-8733-74EB1EA11A5F}" srcId="{29534100-FF83-48A6-AAE5-55F14558C4A9}" destId="{9B960FEE-7626-453B-BD20-89BD215D8CD4}" srcOrd="2" destOrd="0" parTransId="{D13D7E24-CF46-457E-BB01-795B55E6AA91}" sibTransId="{D1B9EDD0-9F20-4D5E-B34B-E0C2EF51A628}"/>
    <dgm:cxn modelId="{6AB648D5-867F-4915-A7C1-610EF284FB5C}" srcId="{12EF87A7-1752-4109-A408-651FDF44295B}" destId="{29534100-FF83-48A6-AAE5-55F14558C4A9}" srcOrd="0" destOrd="0" parTransId="{B20E0CD0-8158-4086-87E2-3B211924E6BC}" sibTransId="{E093A7B8-647D-4EF3-BB51-82F077114121}"/>
    <dgm:cxn modelId="{89623EDD-0E7E-4BBE-904A-7CFEEACE6367}" type="presOf" srcId="{85CEED17-BFAB-413F-9A5E-AD0DC0F115C6}" destId="{202C13F2-0A3C-4C82-ADE6-4BBB636AF035}" srcOrd="0" destOrd="0" presId="urn:microsoft.com/office/officeart/2008/layout/HorizontalMultiLevelHierarchy"/>
    <dgm:cxn modelId="{545501E9-342B-4FC2-AC0D-704CCEAA3B30}" type="presOf" srcId="{29534100-FF83-48A6-AAE5-55F14558C4A9}" destId="{B7BADB5F-66FA-4FA0-BC5A-3FC6F41BDA8E}" srcOrd="0" destOrd="0" presId="urn:microsoft.com/office/officeart/2008/layout/HorizontalMultiLevelHierarchy"/>
    <dgm:cxn modelId="{B6E1BCEA-93DB-478B-A48D-985F7AB4B186}" type="presOf" srcId="{DED87092-EC53-41B7-AD13-9C14127C9552}" destId="{7526EE53-8998-46A2-B309-D222234FC788}" srcOrd="0" destOrd="0" presId="urn:microsoft.com/office/officeart/2008/layout/HorizontalMultiLevelHierarchy"/>
    <dgm:cxn modelId="{E54977F3-2EC8-4223-913F-B6125C07730A}" srcId="{29534100-FF83-48A6-AAE5-55F14558C4A9}" destId="{F44182AB-95E5-4977-9C64-3AFBC161F8C7}" srcOrd="3" destOrd="0" parTransId="{12CFD9CF-3D70-4109-8EF0-7FC870A53E96}" sibTransId="{02C30209-5605-43F3-BE6D-DA3A31479AC8}"/>
    <dgm:cxn modelId="{624A3E70-96FF-486F-9098-BDA553007FB8}" type="presParOf" srcId="{0B5745A0-0C99-4573-909A-8606C6163128}" destId="{92581136-EF3C-42D3-8E6D-98746CA3C9D7}" srcOrd="0" destOrd="0" presId="urn:microsoft.com/office/officeart/2008/layout/HorizontalMultiLevelHierarchy"/>
    <dgm:cxn modelId="{30B08FA5-637B-43AD-9007-ACA154836EF9}" type="presParOf" srcId="{92581136-EF3C-42D3-8E6D-98746CA3C9D7}" destId="{B7BADB5F-66FA-4FA0-BC5A-3FC6F41BDA8E}" srcOrd="0" destOrd="0" presId="urn:microsoft.com/office/officeart/2008/layout/HorizontalMultiLevelHierarchy"/>
    <dgm:cxn modelId="{9F1790EA-F3DD-46BE-9C50-F3B3A6529C1B}" type="presParOf" srcId="{92581136-EF3C-42D3-8E6D-98746CA3C9D7}" destId="{F0990D3D-6B97-4445-B784-9929E6A9725B}" srcOrd="1" destOrd="0" presId="urn:microsoft.com/office/officeart/2008/layout/HorizontalMultiLevelHierarchy"/>
    <dgm:cxn modelId="{443A9A28-E22D-42F6-9750-B424B06880B8}" type="presParOf" srcId="{F0990D3D-6B97-4445-B784-9929E6A9725B}" destId="{31EF351F-068D-4216-B7B5-0535F0CACEA5}" srcOrd="0" destOrd="0" presId="urn:microsoft.com/office/officeart/2008/layout/HorizontalMultiLevelHierarchy"/>
    <dgm:cxn modelId="{4BB27226-A587-4398-A534-A4E29625760A}" type="presParOf" srcId="{31EF351F-068D-4216-B7B5-0535F0CACEA5}" destId="{70522BD7-037B-4409-8614-28109110ABFA}" srcOrd="0" destOrd="0" presId="urn:microsoft.com/office/officeart/2008/layout/HorizontalMultiLevelHierarchy"/>
    <dgm:cxn modelId="{E1A74D82-8A39-4668-9774-1B990F8D84F6}" type="presParOf" srcId="{F0990D3D-6B97-4445-B784-9929E6A9725B}" destId="{15735500-7CAE-40D3-8F96-8641A4EBE2D2}" srcOrd="1" destOrd="0" presId="urn:microsoft.com/office/officeart/2008/layout/HorizontalMultiLevelHierarchy"/>
    <dgm:cxn modelId="{C652FC54-09FC-410B-95DF-5584DA8CA5F6}" type="presParOf" srcId="{15735500-7CAE-40D3-8F96-8641A4EBE2D2}" destId="{8C51ED1E-9E51-45C2-82DC-B2B987CDC2D8}" srcOrd="0" destOrd="0" presId="urn:microsoft.com/office/officeart/2008/layout/HorizontalMultiLevelHierarchy"/>
    <dgm:cxn modelId="{383176D9-1EC8-447C-BDD1-86BEA0368D8A}" type="presParOf" srcId="{15735500-7CAE-40D3-8F96-8641A4EBE2D2}" destId="{C4FBD0C5-0A6C-473A-8BEE-2EF218868599}" srcOrd="1" destOrd="0" presId="urn:microsoft.com/office/officeart/2008/layout/HorizontalMultiLevelHierarchy"/>
    <dgm:cxn modelId="{5087E258-3B0A-4F9C-9A17-9D5FB24A8E96}" type="presParOf" srcId="{F0990D3D-6B97-4445-B784-9929E6A9725B}" destId="{F65A3C69-BF64-4578-94DB-5DAD3A2D4827}" srcOrd="2" destOrd="0" presId="urn:microsoft.com/office/officeart/2008/layout/HorizontalMultiLevelHierarchy"/>
    <dgm:cxn modelId="{F01E73CD-2D4D-4AC4-831F-EA4612D4C268}" type="presParOf" srcId="{F65A3C69-BF64-4578-94DB-5DAD3A2D4827}" destId="{7FD5AC4C-1E29-48BF-A9C6-C98780A7D2AE}" srcOrd="0" destOrd="0" presId="urn:microsoft.com/office/officeart/2008/layout/HorizontalMultiLevelHierarchy"/>
    <dgm:cxn modelId="{3157E325-B0F9-4BA9-A044-A3D27DCE7B6F}" type="presParOf" srcId="{F0990D3D-6B97-4445-B784-9929E6A9725B}" destId="{09B9B8A4-CBC1-4FAB-BD8B-84E804A83723}" srcOrd="3" destOrd="0" presId="urn:microsoft.com/office/officeart/2008/layout/HorizontalMultiLevelHierarchy"/>
    <dgm:cxn modelId="{D6EE5FFE-86C1-4FF1-9148-4A9B648F3A28}" type="presParOf" srcId="{09B9B8A4-CBC1-4FAB-BD8B-84E804A83723}" destId="{7526EE53-8998-46A2-B309-D222234FC788}" srcOrd="0" destOrd="0" presId="urn:microsoft.com/office/officeart/2008/layout/HorizontalMultiLevelHierarchy"/>
    <dgm:cxn modelId="{C2D0ACEC-CA7E-4CE4-AFFB-D9C4B3A9D939}" type="presParOf" srcId="{09B9B8A4-CBC1-4FAB-BD8B-84E804A83723}" destId="{C979D3EC-46D9-42ED-9998-7D2F659023A5}" srcOrd="1" destOrd="0" presId="urn:microsoft.com/office/officeart/2008/layout/HorizontalMultiLevelHierarchy"/>
    <dgm:cxn modelId="{77AF798B-64EE-4F30-8C5C-D97887CBAF82}" type="presParOf" srcId="{F0990D3D-6B97-4445-B784-9929E6A9725B}" destId="{BEBF18CC-6732-4F82-B121-18C9A5AB998A}" srcOrd="4" destOrd="0" presId="urn:microsoft.com/office/officeart/2008/layout/HorizontalMultiLevelHierarchy"/>
    <dgm:cxn modelId="{08232410-ACCF-4D29-9650-7F424E4EECBB}" type="presParOf" srcId="{BEBF18CC-6732-4F82-B121-18C9A5AB998A}" destId="{BF953ECC-9AE6-48F6-AE95-11CAE7CE35E1}" srcOrd="0" destOrd="0" presId="urn:microsoft.com/office/officeart/2008/layout/HorizontalMultiLevelHierarchy"/>
    <dgm:cxn modelId="{E8D6726E-64D3-4B82-89D4-8518AB3F0132}" type="presParOf" srcId="{F0990D3D-6B97-4445-B784-9929E6A9725B}" destId="{0A704322-A02F-402F-8FE8-6844307174B3}" srcOrd="5" destOrd="0" presId="urn:microsoft.com/office/officeart/2008/layout/HorizontalMultiLevelHierarchy"/>
    <dgm:cxn modelId="{EE132CF9-8CA2-47E2-8E1D-1AAEE946AFFC}" type="presParOf" srcId="{0A704322-A02F-402F-8FE8-6844307174B3}" destId="{928AD85F-EA21-4BF3-93C7-71F75F646185}" srcOrd="0" destOrd="0" presId="urn:microsoft.com/office/officeart/2008/layout/HorizontalMultiLevelHierarchy"/>
    <dgm:cxn modelId="{D2571DBF-0031-49B3-8079-9F0240CB91B6}" type="presParOf" srcId="{0A704322-A02F-402F-8FE8-6844307174B3}" destId="{9468C0D8-F1F9-4472-AAB1-ED431B78146D}" srcOrd="1" destOrd="0" presId="urn:microsoft.com/office/officeart/2008/layout/HorizontalMultiLevelHierarchy"/>
    <dgm:cxn modelId="{81F7A922-FCB0-4D34-AA36-CFAC14705E59}" type="presParOf" srcId="{F0990D3D-6B97-4445-B784-9929E6A9725B}" destId="{4533591B-E4BC-4BE7-A2E4-6D3439A18A61}" srcOrd="6" destOrd="0" presId="urn:microsoft.com/office/officeart/2008/layout/HorizontalMultiLevelHierarchy"/>
    <dgm:cxn modelId="{12EC9BF5-005D-453D-A939-6644C9EE52F2}" type="presParOf" srcId="{4533591B-E4BC-4BE7-A2E4-6D3439A18A61}" destId="{00A1D80E-7199-48F3-A805-351A605CF85F}" srcOrd="0" destOrd="0" presId="urn:microsoft.com/office/officeart/2008/layout/HorizontalMultiLevelHierarchy"/>
    <dgm:cxn modelId="{0B43CD6B-3E97-4D8D-9DC3-769CE6252453}" type="presParOf" srcId="{F0990D3D-6B97-4445-B784-9929E6A9725B}" destId="{6DA52BA8-9424-4084-B8D7-F8AEF8C20581}" srcOrd="7" destOrd="0" presId="urn:microsoft.com/office/officeart/2008/layout/HorizontalMultiLevelHierarchy"/>
    <dgm:cxn modelId="{6D6CA102-603D-4BFB-AFA2-A942EA47611D}" type="presParOf" srcId="{6DA52BA8-9424-4084-B8D7-F8AEF8C20581}" destId="{B03C1523-9ECB-4EF1-B70F-FF1A2806461B}" srcOrd="0" destOrd="0" presId="urn:microsoft.com/office/officeart/2008/layout/HorizontalMultiLevelHierarchy"/>
    <dgm:cxn modelId="{774E4A05-F5FA-4C20-A2CB-56A9B5D947E9}" type="presParOf" srcId="{6DA52BA8-9424-4084-B8D7-F8AEF8C20581}" destId="{2E43BA96-DBDD-46E4-B8E8-AA755D4BB94C}" srcOrd="1" destOrd="0" presId="urn:microsoft.com/office/officeart/2008/layout/HorizontalMultiLevelHierarchy"/>
    <dgm:cxn modelId="{5780DA85-9802-484D-A831-CC1883850155}" type="presParOf" srcId="{F0990D3D-6B97-4445-B784-9929E6A9725B}" destId="{3E1D3D41-3F28-4F26-A0AB-4829F549D7FE}" srcOrd="8" destOrd="0" presId="urn:microsoft.com/office/officeart/2008/layout/HorizontalMultiLevelHierarchy"/>
    <dgm:cxn modelId="{AF7C79DF-00A5-469C-B142-2362042FCC76}" type="presParOf" srcId="{3E1D3D41-3F28-4F26-A0AB-4829F549D7FE}" destId="{3456543C-6E35-4401-B76A-1A0777A0EA31}" srcOrd="0" destOrd="0" presId="urn:microsoft.com/office/officeart/2008/layout/HorizontalMultiLevelHierarchy"/>
    <dgm:cxn modelId="{DD2E649C-AA3A-448D-B33B-AE3F938308A2}" type="presParOf" srcId="{F0990D3D-6B97-4445-B784-9929E6A9725B}" destId="{9125D443-67C5-426C-A49F-A0D6BB82D636}" srcOrd="9" destOrd="0" presId="urn:microsoft.com/office/officeart/2008/layout/HorizontalMultiLevelHierarchy"/>
    <dgm:cxn modelId="{46655B98-E07B-4A8A-B1C2-33DCD6136B78}" type="presParOf" srcId="{9125D443-67C5-426C-A49F-A0D6BB82D636}" destId="{202C13F2-0A3C-4C82-ADE6-4BBB636AF035}" srcOrd="0" destOrd="0" presId="urn:microsoft.com/office/officeart/2008/layout/HorizontalMultiLevelHierarchy"/>
    <dgm:cxn modelId="{2AEEB45C-6417-41C9-AF51-74FEE512BCA2}" type="presParOf" srcId="{9125D443-67C5-426C-A49F-A0D6BB82D636}" destId="{B760D8DA-EAAE-4CFE-A56C-541CEDBDF8F7}" srcOrd="1" destOrd="0" presId="urn:microsoft.com/office/officeart/2008/layout/HorizontalMultiLevelHierarchy"/>
    <dgm:cxn modelId="{DBCAEA64-D872-42DB-9B48-B7C5E2E71160}" type="presParOf" srcId="{F0990D3D-6B97-4445-B784-9929E6A9725B}" destId="{B415018B-D373-4395-87CE-495411ED2703}" srcOrd="10" destOrd="0" presId="urn:microsoft.com/office/officeart/2008/layout/HorizontalMultiLevelHierarchy"/>
    <dgm:cxn modelId="{EEEFBA5A-9EB2-4837-A6E2-036E05A7D70D}" type="presParOf" srcId="{B415018B-D373-4395-87CE-495411ED2703}" destId="{F4BCBB7E-DA51-4866-9ADF-654654EC578D}" srcOrd="0" destOrd="0" presId="urn:microsoft.com/office/officeart/2008/layout/HorizontalMultiLevelHierarchy"/>
    <dgm:cxn modelId="{29E02C30-3AC0-47D0-97C8-5BA7126EAB3A}" type="presParOf" srcId="{F0990D3D-6B97-4445-B784-9929E6A9725B}" destId="{D784E732-3C74-492B-92B4-CE38757EAB70}" srcOrd="11" destOrd="0" presId="urn:microsoft.com/office/officeart/2008/layout/HorizontalMultiLevelHierarchy"/>
    <dgm:cxn modelId="{86C7D2BF-A749-40C5-92A8-C90FE6B96632}" type="presParOf" srcId="{D784E732-3C74-492B-92B4-CE38757EAB70}" destId="{33648081-1AA1-45DA-9FD9-6B2863ED4BD7}" srcOrd="0" destOrd="0" presId="urn:microsoft.com/office/officeart/2008/layout/HorizontalMultiLevelHierarchy"/>
    <dgm:cxn modelId="{2221EB27-F040-416E-9273-519428549656}" type="presParOf" srcId="{D784E732-3C74-492B-92B4-CE38757EAB70}" destId="{346498CB-EC9F-4B8C-9390-1A78A7E3C09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5018B-D373-4395-87CE-495411ED2703}">
      <dsp:nvSpPr>
        <dsp:cNvPr id="0" name=""/>
        <dsp:cNvSpPr/>
      </dsp:nvSpPr>
      <dsp:spPr>
        <a:xfrm>
          <a:off x="3704599" y="2709333"/>
          <a:ext cx="458920" cy="2332172"/>
        </a:xfrm>
        <a:custGeom>
          <a:avLst/>
          <a:gdLst/>
          <a:ahLst/>
          <a:cxnLst/>
          <a:rect l="0" t="0" r="0" b="0"/>
          <a:pathLst>
            <a:path>
              <a:moveTo>
                <a:pt x="0" y="0"/>
              </a:moveTo>
              <a:lnTo>
                <a:pt x="229460" y="0"/>
              </a:lnTo>
              <a:lnTo>
                <a:pt x="229460" y="2332172"/>
              </a:lnTo>
              <a:lnTo>
                <a:pt x="458920" y="233217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4637" y="3815997"/>
        <a:ext cx="118844" cy="118844"/>
      </dsp:txXfrm>
    </dsp:sp>
    <dsp:sp modelId="{3E1D3D41-3F28-4F26-A0AB-4829F549D7FE}">
      <dsp:nvSpPr>
        <dsp:cNvPr id="0" name=""/>
        <dsp:cNvSpPr/>
      </dsp:nvSpPr>
      <dsp:spPr>
        <a:xfrm>
          <a:off x="3704599" y="2709333"/>
          <a:ext cx="458920" cy="1399303"/>
        </a:xfrm>
        <a:custGeom>
          <a:avLst/>
          <a:gdLst/>
          <a:ahLst/>
          <a:cxnLst/>
          <a:rect l="0" t="0" r="0" b="0"/>
          <a:pathLst>
            <a:path>
              <a:moveTo>
                <a:pt x="0" y="0"/>
              </a:moveTo>
              <a:lnTo>
                <a:pt x="229460" y="0"/>
              </a:lnTo>
              <a:lnTo>
                <a:pt x="229460" y="1399303"/>
              </a:lnTo>
              <a:lnTo>
                <a:pt x="458920" y="1399303"/>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97243" y="3372169"/>
        <a:ext cx="73631" cy="73631"/>
      </dsp:txXfrm>
    </dsp:sp>
    <dsp:sp modelId="{4533591B-E4BC-4BE7-A2E4-6D3439A18A61}">
      <dsp:nvSpPr>
        <dsp:cNvPr id="0" name=""/>
        <dsp:cNvSpPr/>
      </dsp:nvSpPr>
      <dsp:spPr>
        <a:xfrm>
          <a:off x="3704599" y="2709333"/>
          <a:ext cx="458920" cy="465068"/>
        </a:xfrm>
        <a:custGeom>
          <a:avLst/>
          <a:gdLst/>
          <a:ahLst/>
          <a:cxnLst/>
          <a:rect l="0" t="0" r="0" b="0"/>
          <a:pathLst>
            <a:path>
              <a:moveTo>
                <a:pt x="0" y="0"/>
              </a:moveTo>
              <a:lnTo>
                <a:pt x="229460" y="0"/>
              </a:lnTo>
              <a:lnTo>
                <a:pt x="229460" y="465068"/>
              </a:lnTo>
              <a:lnTo>
                <a:pt x="458920" y="46506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17725" y="2925533"/>
        <a:ext cx="32668" cy="32668"/>
      </dsp:txXfrm>
    </dsp:sp>
    <dsp:sp modelId="{BEBF18CC-6732-4F82-B121-18C9A5AB998A}">
      <dsp:nvSpPr>
        <dsp:cNvPr id="0" name=""/>
        <dsp:cNvSpPr/>
      </dsp:nvSpPr>
      <dsp:spPr>
        <a:xfrm>
          <a:off x="3704599" y="2241533"/>
          <a:ext cx="458920" cy="467800"/>
        </a:xfrm>
        <a:custGeom>
          <a:avLst/>
          <a:gdLst/>
          <a:ahLst/>
          <a:cxnLst/>
          <a:rect l="0" t="0" r="0" b="0"/>
          <a:pathLst>
            <a:path>
              <a:moveTo>
                <a:pt x="0" y="467800"/>
              </a:moveTo>
              <a:lnTo>
                <a:pt x="229460" y="467800"/>
              </a:lnTo>
              <a:lnTo>
                <a:pt x="229460" y="0"/>
              </a:lnTo>
              <a:lnTo>
                <a:pt x="458920" y="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17676" y="2459050"/>
        <a:ext cx="32766" cy="32766"/>
      </dsp:txXfrm>
    </dsp:sp>
    <dsp:sp modelId="{F65A3C69-BF64-4578-94DB-5DAD3A2D4827}">
      <dsp:nvSpPr>
        <dsp:cNvPr id="0" name=""/>
        <dsp:cNvSpPr/>
      </dsp:nvSpPr>
      <dsp:spPr>
        <a:xfrm>
          <a:off x="3704599" y="1308664"/>
          <a:ext cx="458920" cy="1400669"/>
        </a:xfrm>
        <a:custGeom>
          <a:avLst/>
          <a:gdLst/>
          <a:ahLst/>
          <a:cxnLst/>
          <a:rect l="0" t="0" r="0" b="0"/>
          <a:pathLst>
            <a:path>
              <a:moveTo>
                <a:pt x="0" y="1400669"/>
              </a:moveTo>
              <a:lnTo>
                <a:pt x="229460" y="1400669"/>
              </a:lnTo>
              <a:lnTo>
                <a:pt x="229460" y="0"/>
              </a:lnTo>
              <a:lnTo>
                <a:pt x="458920" y="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97211" y="1972150"/>
        <a:ext cx="73696" cy="73696"/>
      </dsp:txXfrm>
    </dsp:sp>
    <dsp:sp modelId="{31EF351F-068D-4216-B7B5-0535F0CACEA5}">
      <dsp:nvSpPr>
        <dsp:cNvPr id="0" name=""/>
        <dsp:cNvSpPr/>
      </dsp:nvSpPr>
      <dsp:spPr>
        <a:xfrm>
          <a:off x="3704599" y="375795"/>
          <a:ext cx="458920" cy="2333537"/>
        </a:xfrm>
        <a:custGeom>
          <a:avLst/>
          <a:gdLst/>
          <a:ahLst/>
          <a:cxnLst/>
          <a:rect l="0" t="0" r="0" b="0"/>
          <a:pathLst>
            <a:path>
              <a:moveTo>
                <a:pt x="0" y="2333537"/>
              </a:moveTo>
              <a:lnTo>
                <a:pt x="229460" y="2333537"/>
              </a:lnTo>
              <a:lnTo>
                <a:pt x="229460" y="0"/>
              </a:lnTo>
              <a:lnTo>
                <a:pt x="458920" y="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4603" y="1483108"/>
        <a:ext cx="118911" cy="118911"/>
      </dsp:txXfrm>
    </dsp:sp>
    <dsp:sp modelId="{B7BADB5F-66FA-4FA0-BC5A-3FC6F41BDA8E}">
      <dsp:nvSpPr>
        <dsp:cNvPr id="0" name=""/>
        <dsp:cNvSpPr/>
      </dsp:nvSpPr>
      <dsp:spPr>
        <a:xfrm rot="16200000">
          <a:off x="1367517" y="2336185"/>
          <a:ext cx="3927869" cy="746295"/>
        </a:xfrm>
        <a:prstGeom prst="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kern="1200" dirty="0"/>
            <a:t>API</a:t>
          </a:r>
        </a:p>
      </dsp:txBody>
      <dsp:txXfrm>
        <a:off x="1367517" y="2336185"/>
        <a:ext cx="3927869" cy="746295"/>
      </dsp:txXfrm>
    </dsp:sp>
    <dsp:sp modelId="{8C51ED1E-9E51-45C2-82DC-B2B987CDC2D8}">
      <dsp:nvSpPr>
        <dsp:cNvPr id="0" name=""/>
        <dsp:cNvSpPr/>
      </dsp:nvSpPr>
      <dsp:spPr>
        <a:xfrm>
          <a:off x="4163519" y="2647"/>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GPIO Initialization</a:t>
          </a:r>
        </a:p>
      </dsp:txBody>
      <dsp:txXfrm>
        <a:off x="4163519" y="2647"/>
        <a:ext cx="4320133" cy="746295"/>
      </dsp:txXfrm>
    </dsp:sp>
    <dsp:sp modelId="{7526EE53-8998-46A2-B309-D222234FC788}">
      <dsp:nvSpPr>
        <dsp:cNvPr id="0" name=""/>
        <dsp:cNvSpPr/>
      </dsp:nvSpPr>
      <dsp:spPr>
        <a:xfrm>
          <a:off x="4163519" y="935516"/>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Enable/Disable GPIO Port Clock</a:t>
          </a:r>
        </a:p>
      </dsp:txBody>
      <dsp:txXfrm>
        <a:off x="4163519" y="935516"/>
        <a:ext cx="4320133" cy="746295"/>
      </dsp:txXfrm>
    </dsp:sp>
    <dsp:sp modelId="{928AD85F-EA21-4BF3-93C7-71F75F646185}">
      <dsp:nvSpPr>
        <dsp:cNvPr id="0" name=""/>
        <dsp:cNvSpPr/>
      </dsp:nvSpPr>
      <dsp:spPr>
        <a:xfrm>
          <a:off x="4163519" y="1868385"/>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Read from a GPIO Pin/Port</a:t>
          </a:r>
        </a:p>
      </dsp:txBody>
      <dsp:txXfrm>
        <a:off x="4163519" y="1868385"/>
        <a:ext cx="4320133" cy="746295"/>
      </dsp:txXfrm>
    </dsp:sp>
    <dsp:sp modelId="{B03C1523-9ECB-4EF1-B70F-FF1A2806461B}">
      <dsp:nvSpPr>
        <dsp:cNvPr id="0" name=""/>
        <dsp:cNvSpPr/>
      </dsp:nvSpPr>
      <dsp:spPr>
        <a:xfrm>
          <a:off x="4163519" y="2801254"/>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Write to a GPIO Pin/Port</a:t>
          </a:r>
        </a:p>
      </dsp:txBody>
      <dsp:txXfrm>
        <a:off x="4163519" y="2801254"/>
        <a:ext cx="4320133" cy="746295"/>
      </dsp:txXfrm>
    </dsp:sp>
    <dsp:sp modelId="{202C13F2-0A3C-4C82-ADE6-4BBB636AF035}">
      <dsp:nvSpPr>
        <dsp:cNvPr id="0" name=""/>
        <dsp:cNvSpPr/>
      </dsp:nvSpPr>
      <dsp:spPr>
        <a:xfrm>
          <a:off x="4163519" y="3735489"/>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Configure Alternate functionality</a:t>
          </a:r>
        </a:p>
      </dsp:txBody>
      <dsp:txXfrm>
        <a:off x="4163519" y="3735489"/>
        <a:ext cx="4320133" cy="746295"/>
      </dsp:txXfrm>
    </dsp:sp>
    <dsp:sp modelId="{33648081-1AA1-45DA-9FD9-6B2863ED4BD7}">
      <dsp:nvSpPr>
        <dsp:cNvPr id="0" name=""/>
        <dsp:cNvSpPr/>
      </dsp:nvSpPr>
      <dsp:spPr>
        <a:xfrm>
          <a:off x="4163519" y="4668358"/>
          <a:ext cx="4320133" cy="746295"/>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Interrupt Handling</a:t>
          </a:r>
        </a:p>
      </dsp:txBody>
      <dsp:txXfrm>
        <a:off x="4163519" y="4668358"/>
        <a:ext cx="4320133" cy="74629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8E169-B88E-4C3C-9D9E-AF6B185026E0}" type="datetimeFigureOut">
              <a:rPr lang="en-IN" smtClean="0"/>
              <a:t>27-01-2022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F4777-2BB6-449A-A445-BCCADC3CDA63}" type="slidenum">
              <a:rPr lang="en-IN" smtClean="0"/>
              <a:t>‹#›</a:t>
            </a:fld>
            <a:endParaRPr lang="en-IN"/>
          </a:p>
        </p:txBody>
      </p:sp>
    </p:spTree>
    <p:extLst>
      <p:ext uri="{BB962C8B-B14F-4D97-AF65-F5344CB8AC3E}">
        <p14:creationId xmlns:p14="http://schemas.microsoft.com/office/powerpoint/2010/main" val="167718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6F4777-2BB6-449A-A445-BCCADC3CDA63}" type="slidenum">
              <a:rPr lang="en-IN" smtClean="0"/>
              <a:t>76</a:t>
            </a:fld>
            <a:endParaRPr lang="en-IN"/>
          </a:p>
        </p:txBody>
      </p:sp>
    </p:spTree>
    <p:extLst>
      <p:ext uri="{BB962C8B-B14F-4D97-AF65-F5344CB8AC3E}">
        <p14:creationId xmlns:p14="http://schemas.microsoft.com/office/powerpoint/2010/main" val="321147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Self Created</a:t>
            </a:r>
            <a:endParaRPr lang="en-US" dirty="0"/>
          </a:p>
        </p:txBody>
      </p:sp>
    </p:spTree>
    <p:extLst>
      <p:ext uri="{BB962C8B-B14F-4D97-AF65-F5344CB8AC3E}">
        <p14:creationId xmlns:p14="http://schemas.microsoft.com/office/powerpoint/2010/main" val="265682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IN" dirty="0"/>
              <a:t>Self created</a:t>
            </a:r>
          </a:p>
          <a:p>
            <a:pPr marL="457200" indent="-298450"/>
            <a:r>
              <a:rPr lang="en-IN" dirty="0"/>
              <a:t>Taken from STM32CubeMX IDE tool</a:t>
            </a:r>
            <a:endParaRPr lang="en-US" dirty="0"/>
          </a:p>
        </p:txBody>
      </p:sp>
    </p:spTree>
    <p:extLst>
      <p:ext uri="{BB962C8B-B14F-4D97-AF65-F5344CB8AC3E}">
        <p14:creationId xmlns:p14="http://schemas.microsoft.com/office/powerpoint/2010/main" val="102854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Self Created</a:t>
            </a:r>
            <a:endParaRPr lang="en-US" dirty="0"/>
          </a:p>
        </p:txBody>
      </p:sp>
    </p:spTree>
    <p:extLst>
      <p:ext uri="{BB962C8B-B14F-4D97-AF65-F5344CB8AC3E}">
        <p14:creationId xmlns:p14="http://schemas.microsoft.com/office/powerpoint/2010/main" val="195164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Self Created</a:t>
            </a:r>
            <a:endParaRPr lang="en-US" dirty="0"/>
          </a:p>
          <a:p>
            <a:endParaRPr lang="en-US" dirty="0"/>
          </a:p>
        </p:txBody>
      </p:sp>
    </p:spTree>
    <p:extLst>
      <p:ext uri="{BB962C8B-B14F-4D97-AF65-F5344CB8AC3E}">
        <p14:creationId xmlns:p14="http://schemas.microsoft.com/office/powerpoint/2010/main" val="240204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Self Created</a:t>
            </a:r>
            <a:endParaRPr lang="en-US" dirty="0"/>
          </a:p>
          <a:p>
            <a:endParaRPr lang="en-US" dirty="0"/>
          </a:p>
        </p:txBody>
      </p:sp>
    </p:spTree>
    <p:extLst>
      <p:ext uri="{BB962C8B-B14F-4D97-AF65-F5344CB8AC3E}">
        <p14:creationId xmlns:p14="http://schemas.microsoft.com/office/powerpoint/2010/main" val="169834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Self Created</a:t>
            </a:r>
            <a:endParaRPr lang="en-US" dirty="0"/>
          </a:p>
          <a:p>
            <a:endParaRPr lang="en-US" dirty="0"/>
          </a:p>
        </p:txBody>
      </p:sp>
    </p:spTree>
    <p:extLst>
      <p:ext uri="{BB962C8B-B14F-4D97-AF65-F5344CB8AC3E}">
        <p14:creationId xmlns:p14="http://schemas.microsoft.com/office/powerpoint/2010/main" val="384605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Self Created</a:t>
            </a:r>
            <a:endParaRPr lang="en-US" dirty="0"/>
          </a:p>
          <a:p>
            <a:endParaRPr lang="en-US" dirty="0"/>
          </a:p>
        </p:txBody>
      </p:sp>
    </p:spTree>
    <p:extLst>
      <p:ext uri="{BB962C8B-B14F-4D97-AF65-F5344CB8AC3E}">
        <p14:creationId xmlns:p14="http://schemas.microsoft.com/office/powerpoint/2010/main" val="92204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Self Created</a:t>
            </a:r>
            <a:endParaRPr lang="en-US" dirty="0"/>
          </a:p>
          <a:p>
            <a:endParaRPr lang="en-US" dirty="0"/>
          </a:p>
        </p:txBody>
      </p:sp>
    </p:spTree>
    <p:extLst>
      <p:ext uri="{BB962C8B-B14F-4D97-AF65-F5344CB8AC3E}">
        <p14:creationId xmlns:p14="http://schemas.microsoft.com/office/powerpoint/2010/main" val="139212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CA1B38-5A7E-4BF9-9E51-5068E2A4515E}" type="datetimeFigureOut">
              <a:rPr lang="en-IN" smtClean="0"/>
              <a:t>27-01-2022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1918831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159177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612908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10487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3904816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CA1B38-5A7E-4BF9-9E51-5068E2A4515E}"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560819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CA1B38-5A7E-4BF9-9E51-5068E2A4515E}"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3078562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CA1B38-5A7E-4BF9-9E51-5068E2A4515E}"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417898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CA1B38-5A7E-4BF9-9E51-5068E2A4515E}"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1764405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CA1B38-5A7E-4BF9-9E51-5068E2A4515E}"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328007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CA1B38-5A7E-4BF9-9E51-5068E2A4515E}"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245218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4201814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CA1B38-5A7E-4BF9-9E51-5068E2A4515E}" type="datetimeFigureOut">
              <a:rPr lang="en-IN" smtClean="0"/>
              <a:t>27-01-2022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137232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CA1B38-5A7E-4BF9-9E51-5068E2A4515E}"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402896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A1B38-5A7E-4BF9-9E51-5068E2A4515E}" type="datetimeFigureOut">
              <a:rPr lang="en-IN" smtClean="0"/>
              <a:t>27-01-2022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324423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330837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CA1B38-5A7E-4BF9-9E51-5068E2A4515E}"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3EB136-49CA-40F2-9CCE-2E6DD5C125F4}" type="slidenum">
              <a:rPr lang="en-IN" smtClean="0"/>
              <a:t>‹#›</a:t>
            </a:fld>
            <a:endParaRPr lang="en-IN"/>
          </a:p>
        </p:txBody>
      </p:sp>
    </p:spTree>
    <p:extLst>
      <p:ext uri="{BB962C8B-B14F-4D97-AF65-F5344CB8AC3E}">
        <p14:creationId xmlns:p14="http://schemas.microsoft.com/office/powerpoint/2010/main" val="4278384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CA1B38-5A7E-4BF9-9E51-5068E2A4515E}" type="datetimeFigureOut">
              <a:rPr lang="en-IN" smtClean="0"/>
              <a:t>27-01-2022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33EB136-49CA-40F2-9CCE-2E6DD5C125F4}" type="slidenum">
              <a:rPr lang="en-IN" smtClean="0"/>
              <a:t>‹#›</a:t>
            </a:fld>
            <a:endParaRPr lang="en-IN"/>
          </a:p>
        </p:txBody>
      </p:sp>
    </p:spTree>
    <p:extLst>
      <p:ext uri="{BB962C8B-B14F-4D97-AF65-F5344CB8AC3E}">
        <p14:creationId xmlns:p14="http://schemas.microsoft.com/office/powerpoint/2010/main" val="2025782134"/>
      </p:ext>
    </p:extLst>
  </p:cSld>
  <p:clrMap bg1="dk1" tx1="lt1" bg2="dk2"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electricaltechnology.org/2015/04/types-of-ics-classification-of-integrated-circuits-and-their-limitation.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www.sparkfun.com/products/12615" TargetMode="External"/><Relationship Id="rId3" Type="http://schemas.openxmlformats.org/officeDocument/2006/relationships/hyperlink" Target="https://store.arduino.cc/usa/arduino-uno-rev3" TargetMode="External"/><Relationship Id="rId7" Type="http://schemas.openxmlformats.org/officeDocument/2006/relationships/hyperlink" Target="https://www.sparkfun.com/products/8431" TargetMode="External"/><Relationship Id="rId2" Type="http://schemas.openxmlformats.org/officeDocument/2006/relationships/hyperlink" Target="https://www.st.com/en/evaluation-tools/nucleo-f446re.html" TargetMode="External"/><Relationship Id="rId1" Type="http://schemas.openxmlformats.org/officeDocument/2006/relationships/slideLayout" Target="../slideLayouts/slideLayout2.xml"/><Relationship Id="rId6" Type="http://schemas.openxmlformats.org/officeDocument/2006/relationships/hyperlink" Target="https://www.saleae.com/" TargetMode="External"/><Relationship Id="rId11" Type="http://schemas.openxmlformats.org/officeDocument/2006/relationships/hyperlink" Target="http://infocenter.arm.com/help/topic/com.arm.doc.dui0553b/DUI0553.pdf" TargetMode="External"/><Relationship Id="rId5" Type="http://schemas.openxmlformats.org/officeDocument/2006/relationships/hyperlink" Target="https://www.sparkfun.com/products/97" TargetMode="External"/><Relationship Id="rId10" Type="http://schemas.openxmlformats.org/officeDocument/2006/relationships/hyperlink" Target="https://developer.arm.com/docs/100166/0001" TargetMode="External"/><Relationship Id="rId4" Type="http://schemas.openxmlformats.org/officeDocument/2006/relationships/hyperlink" Target="https://www.sparkfun.com/products/9590" TargetMode="External"/><Relationship Id="rId9" Type="http://schemas.openxmlformats.org/officeDocument/2006/relationships/hyperlink" Target="https://www.st.com/en/microcontrollers-microprocessors/stm32f446r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keil.com/" TargetMode="External"/><Relationship Id="rId2" Type="http://schemas.openxmlformats.org/officeDocument/2006/relationships/hyperlink" Target="https://www.st.com/en/development-tools/stm32cubeide.html#overview" TargetMode="External"/><Relationship Id="rId1" Type="http://schemas.openxmlformats.org/officeDocument/2006/relationships/slideLayout" Target="../slideLayouts/slideLayout2.xml"/><Relationship Id="rId5" Type="http://schemas.openxmlformats.org/officeDocument/2006/relationships/hyperlink" Target="https://www.openstm32.org/Downloading%2Bthe%2BSystem%2BWorkbench%2Bfor%2BSTM32%2Binstaller" TargetMode="External"/><Relationship Id="rId4" Type="http://schemas.openxmlformats.org/officeDocument/2006/relationships/hyperlink" Target="https://www.st.com/en/development-tools/sw4stm32.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10C8-58AE-477C-95F7-CBE70E84437E}"/>
              </a:ext>
            </a:extLst>
          </p:cNvPr>
          <p:cNvSpPr>
            <a:spLocks noGrp="1"/>
          </p:cNvSpPr>
          <p:nvPr>
            <p:ph type="ctrTitle"/>
          </p:nvPr>
        </p:nvSpPr>
        <p:spPr>
          <a:xfrm>
            <a:off x="1876424" y="2584188"/>
            <a:ext cx="8791575" cy="1266093"/>
          </a:xfrm>
        </p:spPr>
        <p:txBody>
          <a:bodyPr>
            <a:normAutofit/>
          </a:bodyPr>
          <a:lstStyle/>
          <a:p>
            <a:pPr algn="ctr"/>
            <a:r>
              <a:rPr lang="en-IN" sz="4800" b="1" dirty="0">
                <a:solidFill>
                  <a:srgbClr val="FFC000"/>
                </a:solidFill>
              </a:rPr>
              <a:t>Baremetal programming</a:t>
            </a:r>
          </a:p>
        </p:txBody>
      </p:sp>
    </p:spTree>
    <p:extLst>
      <p:ext uri="{BB962C8B-B14F-4D97-AF65-F5344CB8AC3E}">
        <p14:creationId xmlns:p14="http://schemas.microsoft.com/office/powerpoint/2010/main" val="61487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CE97-DB1C-40EF-982D-9F5A866C0B44}"/>
              </a:ext>
            </a:extLst>
          </p:cNvPr>
          <p:cNvSpPr>
            <a:spLocks noGrp="1"/>
          </p:cNvSpPr>
          <p:nvPr>
            <p:ph idx="1"/>
          </p:nvPr>
        </p:nvSpPr>
        <p:spPr>
          <a:xfrm>
            <a:off x="1143000" y="-2"/>
            <a:ext cx="10589455" cy="6858002"/>
          </a:xfrm>
        </p:spPr>
        <p:txBody>
          <a:bodyPr>
            <a:normAutofit fontScale="92500" lnSpcReduction="20000"/>
          </a:bodyPr>
          <a:lstStyle/>
          <a:p>
            <a:pPr marL="0" indent="0">
              <a:buNone/>
            </a:pPr>
            <a:r>
              <a:rPr lang="en-IN" sz="3600" b="1" u="sng" dirty="0">
                <a:solidFill>
                  <a:srgbClr val="FFFF00"/>
                </a:solidFill>
              </a:rPr>
              <a:t>Firmware/Baremetal:</a:t>
            </a:r>
          </a:p>
          <a:p>
            <a:pPr marL="0" indent="0">
              <a:buNone/>
            </a:pPr>
            <a:r>
              <a:rPr lang="en-US" sz="2100" dirty="0">
                <a:solidFill>
                  <a:srgbClr val="FFFF00"/>
                </a:solidFill>
              </a:rPr>
              <a:t>The term “firmware” refers to the software which is stored in the special type of read-only memory such as </a:t>
            </a:r>
            <a:r>
              <a:rPr lang="en-IN" sz="2100" dirty="0">
                <a:solidFill>
                  <a:srgbClr val="FFFF00"/>
                </a:solidFill>
              </a:rPr>
              <a:t>EPROM (erasable programmable read-only memory), or an EEPROM, the “electrically erasable” where the stored software is “firm” which needs special technique to erase or update the software.</a:t>
            </a:r>
          </a:p>
          <a:p>
            <a:pPr marL="0" indent="0">
              <a:buNone/>
            </a:pPr>
            <a:r>
              <a:rPr lang="en-IN" sz="2100" dirty="0">
                <a:solidFill>
                  <a:srgbClr val="FFFF00"/>
                </a:solidFill>
              </a:rPr>
              <a:t>Firmware is typically used as low-level software that operates a specific, single-purpose device like TV, washing machine, A/C, remote, etc.</a:t>
            </a:r>
          </a:p>
          <a:p>
            <a:r>
              <a:rPr lang="en-IN" sz="2100" dirty="0">
                <a:solidFill>
                  <a:srgbClr val="FFFF00"/>
                </a:solidFill>
              </a:rPr>
              <a:t>In olden days, firmware was very difficult to update but now it got very simple</a:t>
            </a:r>
          </a:p>
          <a:p>
            <a:r>
              <a:rPr lang="en-IN" sz="2100" dirty="0">
                <a:solidFill>
                  <a:srgbClr val="FFFF00"/>
                </a:solidFill>
              </a:rPr>
              <a:t>Also there were very less space to store the software but now flash memory is being used to store big software.</a:t>
            </a:r>
          </a:p>
          <a:p>
            <a:r>
              <a:rPr lang="en-IN" sz="2100" dirty="0">
                <a:solidFill>
                  <a:srgbClr val="FFFF00"/>
                </a:solidFill>
              </a:rPr>
              <a:t>There is no OS involves in firmware so it is called </a:t>
            </a:r>
            <a:r>
              <a:rPr lang="en-IN" sz="2100" dirty="0" err="1">
                <a:solidFill>
                  <a:srgbClr val="FFFF00"/>
                </a:solidFill>
              </a:rPr>
              <a:t>baremetal</a:t>
            </a:r>
            <a:r>
              <a:rPr lang="en-IN" sz="2100" dirty="0">
                <a:solidFill>
                  <a:srgbClr val="FFFF00"/>
                </a:solidFill>
              </a:rPr>
              <a:t>.</a:t>
            </a:r>
            <a:endParaRPr lang="en-IN" sz="1800" dirty="0">
              <a:solidFill>
                <a:srgbClr val="FFFF00"/>
              </a:solidFill>
            </a:endParaRPr>
          </a:p>
          <a:p>
            <a:pPr marL="0" indent="0">
              <a:buNone/>
            </a:pPr>
            <a:r>
              <a:rPr lang="en-IN" sz="4000" b="1" u="sng" dirty="0">
                <a:solidFill>
                  <a:srgbClr val="FFFF00"/>
                </a:solidFill>
              </a:rPr>
              <a:t>Embedded Software:</a:t>
            </a:r>
          </a:p>
          <a:p>
            <a:pPr marL="0" indent="0">
              <a:buNone/>
            </a:pPr>
            <a:r>
              <a:rPr lang="en-IN" sz="2000" dirty="0">
                <a:solidFill>
                  <a:srgbClr val="FFFF00"/>
                </a:solidFill>
              </a:rPr>
              <a:t>The program files for embedded software reside in the device’s file system until called upon to execute, at which point the executable code is loaded into the device’s random access memory (RAM) and executed by the microprocessor. Embedded software typically implements higher-level features and functions of the device.</a:t>
            </a:r>
          </a:p>
          <a:p>
            <a:pPr marL="0" indent="0">
              <a:buNone/>
            </a:pPr>
            <a:r>
              <a:rPr lang="en-IN" sz="2000" dirty="0">
                <a:solidFill>
                  <a:srgbClr val="FFFF00"/>
                </a:solidFill>
              </a:rPr>
              <a:t>Embedded software can be highly sophisticated, and is often written in high-level languages such as C++, Java, JavaScript, or Python. Many modern devices are there with an operating system involved, such as Android or Linux.</a:t>
            </a:r>
            <a:endParaRPr lang="en-US" sz="1800" dirty="0">
              <a:solidFill>
                <a:srgbClr val="FFFF00"/>
              </a:solidFill>
            </a:endParaRPr>
          </a:p>
        </p:txBody>
      </p:sp>
    </p:spTree>
    <p:extLst>
      <p:ext uri="{BB962C8B-B14F-4D97-AF65-F5344CB8AC3E}">
        <p14:creationId xmlns:p14="http://schemas.microsoft.com/office/powerpoint/2010/main" val="198615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224281" y="2567795"/>
            <a:ext cx="9905998" cy="1478570"/>
          </a:xfrm>
        </p:spPr>
        <p:txBody>
          <a:bodyPr>
            <a:normAutofit/>
          </a:bodyPr>
          <a:lstStyle/>
          <a:p>
            <a:pPr algn="ctr"/>
            <a:r>
              <a:rPr lang="en-IN" sz="6000" b="1" dirty="0">
                <a:solidFill>
                  <a:srgbClr val="FFC000"/>
                </a:solidFill>
              </a:rPr>
              <a:t>Protocols</a:t>
            </a:r>
          </a:p>
        </p:txBody>
      </p:sp>
    </p:spTree>
    <p:extLst>
      <p:ext uri="{BB962C8B-B14F-4D97-AF65-F5344CB8AC3E}">
        <p14:creationId xmlns:p14="http://schemas.microsoft.com/office/powerpoint/2010/main" val="77019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EEB7E90-EB52-4D1F-B0A2-AA1E3109116C}"/>
              </a:ext>
            </a:extLst>
          </p:cNvPr>
          <p:cNvGraphicFramePr>
            <a:graphicFrameLocks noGrp="1"/>
          </p:cNvGraphicFramePr>
          <p:nvPr>
            <p:extLst>
              <p:ext uri="{D42A27DB-BD31-4B8C-83A1-F6EECF244321}">
                <p14:modId xmlns:p14="http://schemas.microsoft.com/office/powerpoint/2010/main" val="3408583708"/>
              </p:ext>
            </p:extLst>
          </p:nvPr>
        </p:nvGraphicFramePr>
        <p:xfrm>
          <a:off x="1055078" y="337623"/>
          <a:ext cx="10508566" cy="6203850"/>
        </p:xfrm>
        <a:graphic>
          <a:graphicData uri="http://schemas.openxmlformats.org/drawingml/2006/table">
            <a:tbl>
              <a:tblPr firstRow="1" bandRow="1">
                <a:tableStyleId>{69CF1AB2-1976-4502-BF36-3FF5EA218861}</a:tableStyleId>
              </a:tblPr>
              <a:tblGrid>
                <a:gridCol w="1781113">
                  <a:extLst>
                    <a:ext uri="{9D8B030D-6E8A-4147-A177-3AD203B41FA5}">
                      <a16:colId xmlns:a16="http://schemas.microsoft.com/office/drawing/2014/main" val="4082335248"/>
                    </a:ext>
                  </a:extLst>
                </a:gridCol>
                <a:gridCol w="2246942">
                  <a:extLst>
                    <a:ext uri="{9D8B030D-6E8A-4147-A177-3AD203B41FA5}">
                      <a16:colId xmlns:a16="http://schemas.microsoft.com/office/drawing/2014/main" val="1762769222"/>
                    </a:ext>
                  </a:extLst>
                </a:gridCol>
                <a:gridCol w="2014027">
                  <a:extLst>
                    <a:ext uri="{9D8B030D-6E8A-4147-A177-3AD203B41FA5}">
                      <a16:colId xmlns:a16="http://schemas.microsoft.com/office/drawing/2014/main" val="2185132314"/>
                    </a:ext>
                  </a:extLst>
                </a:gridCol>
                <a:gridCol w="2082532">
                  <a:extLst>
                    <a:ext uri="{9D8B030D-6E8A-4147-A177-3AD203B41FA5}">
                      <a16:colId xmlns:a16="http://schemas.microsoft.com/office/drawing/2014/main" val="453896046"/>
                    </a:ext>
                  </a:extLst>
                </a:gridCol>
                <a:gridCol w="2383952">
                  <a:extLst>
                    <a:ext uri="{9D8B030D-6E8A-4147-A177-3AD203B41FA5}">
                      <a16:colId xmlns:a16="http://schemas.microsoft.com/office/drawing/2014/main" val="620696526"/>
                    </a:ext>
                  </a:extLst>
                </a:gridCol>
              </a:tblGrid>
              <a:tr h="737782">
                <a:tc>
                  <a:txBody>
                    <a:bodyPr/>
                    <a:lstStyle/>
                    <a:p>
                      <a:pPr algn="ctr"/>
                      <a:r>
                        <a:rPr lang="en-IN" dirty="0"/>
                        <a:t>Protocol</a:t>
                      </a:r>
                      <a:endParaRPr lang="en-US" dirty="0"/>
                    </a:p>
                  </a:txBody>
                  <a:tcPr>
                    <a:solidFill>
                      <a:srgbClr val="FFFF00"/>
                    </a:solidFill>
                  </a:tcPr>
                </a:tc>
                <a:tc>
                  <a:txBody>
                    <a:bodyPr/>
                    <a:lstStyle/>
                    <a:p>
                      <a:pPr algn="ctr"/>
                      <a:r>
                        <a:rPr lang="en-IN" dirty="0"/>
                        <a:t>Type</a:t>
                      </a:r>
                      <a:endParaRPr lang="en-US" dirty="0"/>
                    </a:p>
                  </a:txBody>
                  <a:tcPr>
                    <a:solidFill>
                      <a:srgbClr val="FFFF00"/>
                    </a:solidFill>
                  </a:tcPr>
                </a:tc>
                <a:tc>
                  <a:txBody>
                    <a:bodyPr/>
                    <a:lstStyle/>
                    <a:p>
                      <a:pPr algn="ctr"/>
                      <a:r>
                        <a:rPr lang="en-IN" dirty="0"/>
                        <a:t>Max Speed (bps)</a:t>
                      </a:r>
                      <a:endParaRPr lang="en-US" dirty="0"/>
                    </a:p>
                  </a:txBody>
                  <a:tcPr>
                    <a:solidFill>
                      <a:srgbClr val="FFFF00"/>
                    </a:solidFill>
                  </a:tcPr>
                </a:tc>
                <a:tc>
                  <a:txBody>
                    <a:bodyPr/>
                    <a:lstStyle/>
                    <a:p>
                      <a:pPr algn="ctr"/>
                      <a:r>
                        <a:rPr lang="en-IN" dirty="0"/>
                        <a:t>Max distance(ft.)</a:t>
                      </a:r>
                      <a:endParaRPr lang="en-US" dirty="0"/>
                    </a:p>
                  </a:txBody>
                  <a:tcPr>
                    <a:solidFill>
                      <a:srgbClr val="FFFF00"/>
                    </a:solidFill>
                  </a:tcPr>
                </a:tc>
                <a:tc>
                  <a:txBody>
                    <a:bodyPr/>
                    <a:lstStyle/>
                    <a:p>
                      <a:pPr algn="ctr"/>
                      <a:r>
                        <a:rPr lang="en-IN" dirty="0"/>
                        <a:t>Usage</a:t>
                      </a:r>
                      <a:endParaRPr lang="en-US" dirty="0"/>
                    </a:p>
                  </a:txBody>
                  <a:tcPr>
                    <a:solidFill>
                      <a:srgbClr val="FFFF00"/>
                    </a:solidFill>
                  </a:tcPr>
                </a:tc>
                <a:extLst>
                  <a:ext uri="{0D108BD9-81ED-4DB2-BD59-A6C34878D82A}">
                    <a16:rowId xmlns:a16="http://schemas.microsoft.com/office/drawing/2014/main" val="3263987430"/>
                  </a:ext>
                </a:extLst>
              </a:tr>
              <a:tr h="737782">
                <a:tc>
                  <a:txBody>
                    <a:bodyPr/>
                    <a:lstStyle/>
                    <a:p>
                      <a:pPr algn="ctr"/>
                      <a:r>
                        <a:rPr lang="en-IN" dirty="0"/>
                        <a:t>Ethernet</a:t>
                      </a:r>
                      <a:endParaRPr lang="en-US" dirty="0"/>
                    </a:p>
                  </a:txBody>
                  <a:tcPr/>
                </a:tc>
                <a:tc>
                  <a:txBody>
                    <a:bodyPr/>
                    <a:lstStyle/>
                    <a:p>
                      <a:pPr algn="ctr"/>
                      <a:r>
                        <a:rPr lang="en-IN" dirty="0"/>
                        <a:t>Serial</a:t>
                      </a:r>
                      <a:endParaRPr lang="en-US" dirty="0"/>
                    </a:p>
                  </a:txBody>
                  <a:tcPr/>
                </a:tc>
                <a:tc>
                  <a:txBody>
                    <a:bodyPr/>
                    <a:lstStyle/>
                    <a:p>
                      <a:pPr algn="ctr"/>
                      <a:r>
                        <a:rPr lang="en-IN" dirty="0"/>
                        <a:t>10G</a:t>
                      </a:r>
                      <a:endParaRPr lang="en-US" dirty="0"/>
                    </a:p>
                  </a:txBody>
                  <a:tcPr/>
                </a:tc>
                <a:tc>
                  <a:txBody>
                    <a:bodyPr/>
                    <a:lstStyle/>
                    <a:p>
                      <a:pPr algn="ctr"/>
                      <a:r>
                        <a:rPr lang="en-IN" dirty="0"/>
                        <a:t>1600</a:t>
                      </a:r>
                      <a:endParaRPr lang="en-US" dirty="0"/>
                    </a:p>
                  </a:txBody>
                  <a:tcPr/>
                </a:tc>
                <a:tc>
                  <a:txBody>
                    <a:bodyPr/>
                    <a:lstStyle/>
                    <a:p>
                      <a:r>
                        <a:rPr lang="en-IN" dirty="0"/>
                        <a:t>Network Communications</a:t>
                      </a:r>
                      <a:endParaRPr lang="en-US" dirty="0"/>
                    </a:p>
                  </a:txBody>
                  <a:tcPr/>
                </a:tc>
                <a:extLst>
                  <a:ext uri="{0D108BD9-81ED-4DB2-BD59-A6C34878D82A}">
                    <a16:rowId xmlns:a16="http://schemas.microsoft.com/office/drawing/2014/main" val="3741880818"/>
                  </a:ext>
                </a:extLst>
              </a:tr>
              <a:tr h="737782">
                <a:tc>
                  <a:txBody>
                    <a:bodyPr/>
                    <a:lstStyle/>
                    <a:p>
                      <a:pPr algn="ctr"/>
                      <a:r>
                        <a:rPr lang="en-IN" dirty="0"/>
                        <a:t>USB 3.0</a:t>
                      </a:r>
                      <a:endParaRPr lang="en-US" dirty="0"/>
                    </a:p>
                  </a:txBody>
                  <a:tcPr/>
                </a:tc>
                <a:tc>
                  <a:txBody>
                    <a:bodyPr/>
                    <a:lstStyle/>
                    <a:p>
                      <a:pPr algn="ctr"/>
                      <a:r>
                        <a:rPr lang="en-IN" dirty="0"/>
                        <a:t>dual simplex serial</a:t>
                      </a:r>
                      <a:endParaRPr lang="en-US" dirty="0"/>
                    </a:p>
                  </a:txBody>
                  <a:tcPr/>
                </a:tc>
                <a:tc>
                  <a:txBody>
                    <a:bodyPr/>
                    <a:lstStyle/>
                    <a:p>
                      <a:pPr algn="ctr"/>
                      <a:r>
                        <a:rPr lang="en-IN" dirty="0"/>
                        <a:t>5G</a:t>
                      </a:r>
                      <a:endParaRPr lang="en-US" dirty="0"/>
                    </a:p>
                  </a:txBody>
                  <a:tcPr/>
                </a:tc>
                <a:tc>
                  <a:txBody>
                    <a:bodyPr/>
                    <a:lstStyle/>
                    <a:p>
                      <a:pPr algn="ctr"/>
                      <a:r>
                        <a:rPr lang="en-IN" dirty="0"/>
                        <a:t>9</a:t>
                      </a:r>
                      <a:endParaRPr lang="en-US" dirty="0"/>
                    </a:p>
                  </a:txBody>
                  <a:tcPr/>
                </a:tc>
                <a:tc>
                  <a:txBody>
                    <a:bodyPr/>
                    <a:lstStyle/>
                    <a:p>
                      <a:r>
                        <a:rPr lang="en-IN" dirty="0"/>
                        <a:t>Mass Storage,</a:t>
                      </a:r>
                    </a:p>
                    <a:p>
                      <a:r>
                        <a:rPr lang="en-IN" dirty="0"/>
                        <a:t>Video</a:t>
                      </a:r>
                      <a:endParaRPr lang="en-US" dirty="0"/>
                    </a:p>
                  </a:txBody>
                  <a:tcPr/>
                </a:tc>
                <a:extLst>
                  <a:ext uri="{0D108BD9-81ED-4DB2-BD59-A6C34878D82A}">
                    <a16:rowId xmlns:a16="http://schemas.microsoft.com/office/drawing/2014/main" val="199899141"/>
                  </a:ext>
                </a:extLst>
              </a:tr>
              <a:tr h="1039376">
                <a:tc>
                  <a:txBody>
                    <a:bodyPr/>
                    <a:lstStyle/>
                    <a:p>
                      <a:pPr algn="ctr"/>
                      <a:r>
                        <a:rPr lang="en-IN" dirty="0"/>
                        <a:t>USB 2.0</a:t>
                      </a:r>
                      <a:endParaRPr lang="en-US" dirty="0"/>
                    </a:p>
                  </a:txBody>
                  <a:tcPr/>
                </a:tc>
                <a:tc>
                  <a:txBody>
                    <a:bodyPr/>
                    <a:lstStyle/>
                    <a:p>
                      <a:pPr algn="ctr"/>
                      <a:r>
                        <a:rPr lang="en-IN" dirty="0"/>
                        <a:t>half duplex serial</a:t>
                      </a:r>
                      <a:endParaRPr lang="en-US" dirty="0"/>
                    </a:p>
                  </a:txBody>
                  <a:tcPr/>
                </a:tc>
                <a:tc>
                  <a:txBody>
                    <a:bodyPr/>
                    <a:lstStyle/>
                    <a:p>
                      <a:pPr algn="ctr"/>
                      <a:r>
                        <a:rPr lang="en-IN" dirty="0"/>
                        <a:t>1.5M, 12M, 480M</a:t>
                      </a:r>
                      <a:endParaRPr lang="en-US" dirty="0"/>
                    </a:p>
                  </a:txBody>
                  <a:tcPr/>
                </a:tc>
                <a:tc>
                  <a:txBody>
                    <a:bodyPr/>
                    <a:lstStyle/>
                    <a:p>
                      <a:pPr algn="ctr"/>
                      <a:r>
                        <a:rPr lang="en-IN" dirty="0"/>
                        <a:t>16</a:t>
                      </a:r>
                      <a:endParaRPr lang="en-US" dirty="0"/>
                    </a:p>
                  </a:txBody>
                  <a:tcPr/>
                </a:tc>
                <a:tc>
                  <a:txBody>
                    <a:bodyPr/>
                    <a:lstStyle/>
                    <a:p>
                      <a:r>
                        <a:rPr lang="en-IN" dirty="0"/>
                        <a:t>Keyboard, Mouse, drive, camera, printers, speakers</a:t>
                      </a:r>
                      <a:endParaRPr lang="en-US" dirty="0"/>
                    </a:p>
                  </a:txBody>
                  <a:tcPr/>
                </a:tc>
                <a:extLst>
                  <a:ext uri="{0D108BD9-81ED-4DB2-BD59-A6C34878D82A}">
                    <a16:rowId xmlns:a16="http://schemas.microsoft.com/office/drawing/2014/main" val="158416538"/>
                  </a:ext>
                </a:extLst>
              </a:tr>
              <a:tr h="737782">
                <a:tc>
                  <a:txBody>
                    <a:bodyPr/>
                    <a:lstStyle/>
                    <a:p>
                      <a:pPr algn="ctr"/>
                      <a:r>
                        <a:rPr lang="en-IN" dirty="0"/>
                        <a:t>RS-485</a:t>
                      </a:r>
                      <a:endParaRPr lang="en-US" dirty="0"/>
                    </a:p>
                  </a:txBody>
                  <a:tcPr/>
                </a:tc>
                <a:tc>
                  <a:txBody>
                    <a:bodyPr/>
                    <a:lstStyle/>
                    <a:p>
                      <a:pPr algn="ctr"/>
                      <a:r>
                        <a:rPr lang="en-IN" dirty="0"/>
                        <a:t>asynchronous serial</a:t>
                      </a:r>
                      <a:endParaRPr lang="en-US" dirty="0"/>
                    </a:p>
                  </a:txBody>
                  <a:tcPr/>
                </a:tc>
                <a:tc>
                  <a:txBody>
                    <a:bodyPr/>
                    <a:lstStyle/>
                    <a:p>
                      <a:pPr algn="ctr"/>
                      <a:r>
                        <a:rPr lang="en-IN" dirty="0"/>
                        <a:t>10M</a:t>
                      </a:r>
                      <a:endParaRPr lang="en-US" dirty="0"/>
                    </a:p>
                  </a:txBody>
                  <a:tcPr/>
                </a:tc>
                <a:tc>
                  <a:txBody>
                    <a:bodyPr/>
                    <a:lstStyle/>
                    <a:p>
                      <a:pPr algn="ctr"/>
                      <a:r>
                        <a:rPr lang="en-IN" dirty="0"/>
                        <a:t>4000</a:t>
                      </a:r>
                      <a:endParaRPr lang="en-US" dirty="0"/>
                    </a:p>
                  </a:txBody>
                  <a:tcPr/>
                </a:tc>
                <a:tc>
                  <a:txBody>
                    <a:bodyPr/>
                    <a:lstStyle/>
                    <a:p>
                      <a:r>
                        <a:rPr lang="en-IN" dirty="0"/>
                        <a:t>Data Acquisitions and control Systems</a:t>
                      </a:r>
                      <a:endParaRPr lang="en-US" dirty="0"/>
                    </a:p>
                  </a:txBody>
                  <a:tcPr/>
                </a:tc>
                <a:extLst>
                  <a:ext uri="{0D108BD9-81ED-4DB2-BD59-A6C34878D82A}">
                    <a16:rowId xmlns:a16="http://schemas.microsoft.com/office/drawing/2014/main" val="1013752391"/>
                  </a:ext>
                </a:extLst>
              </a:tr>
              <a:tr h="737782">
                <a:tc>
                  <a:txBody>
                    <a:bodyPr/>
                    <a:lstStyle/>
                    <a:p>
                      <a:pPr algn="ctr"/>
                      <a:r>
                        <a:rPr lang="en-IN" dirty="0"/>
                        <a:t>I2C</a:t>
                      </a:r>
                      <a:endParaRPr lang="en-US" dirty="0"/>
                    </a:p>
                  </a:txBody>
                  <a:tcPr/>
                </a:tc>
                <a:tc>
                  <a:txBody>
                    <a:bodyPr/>
                    <a:lstStyle/>
                    <a:p>
                      <a:pPr algn="ctr"/>
                      <a:r>
                        <a:rPr lang="en-IN" dirty="0"/>
                        <a:t>Synchronous serial</a:t>
                      </a:r>
                      <a:endParaRPr lang="en-US" dirty="0"/>
                    </a:p>
                  </a:txBody>
                  <a:tcPr/>
                </a:tc>
                <a:tc>
                  <a:txBody>
                    <a:bodyPr/>
                    <a:lstStyle/>
                    <a:p>
                      <a:pPr algn="ctr"/>
                      <a:r>
                        <a:rPr lang="en-IN" dirty="0"/>
                        <a:t>3.4M in High speed mode</a:t>
                      </a:r>
                      <a:endParaRPr lang="en-US" dirty="0"/>
                    </a:p>
                  </a:txBody>
                  <a:tcPr/>
                </a:tc>
                <a:tc>
                  <a:txBody>
                    <a:bodyPr/>
                    <a:lstStyle/>
                    <a:p>
                      <a:pPr algn="ctr"/>
                      <a:r>
                        <a:rPr lang="en-IN" dirty="0"/>
                        <a:t>18</a:t>
                      </a:r>
                      <a:endParaRPr lang="en-US" dirty="0"/>
                    </a:p>
                  </a:txBody>
                  <a:tcPr/>
                </a:tc>
                <a:tc>
                  <a:txBody>
                    <a:bodyPr/>
                    <a:lstStyle/>
                    <a:p>
                      <a:r>
                        <a:rPr lang="en-IN" dirty="0"/>
                        <a:t>Microcontroller communications</a:t>
                      </a:r>
                      <a:endParaRPr lang="en-US" dirty="0"/>
                    </a:p>
                  </a:txBody>
                  <a:tcPr/>
                </a:tc>
                <a:extLst>
                  <a:ext uri="{0D108BD9-81ED-4DB2-BD59-A6C34878D82A}">
                    <a16:rowId xmlns:a16="http://schemas.microsoft.com/office/drawing/2014/main" val="1671954410"/>
                  </a:ext>
                </a:extLst>
              </a:tr>
              <a:tr h="737782">
                <a:tc>
                  <a:txBody>
                    <a:bodyPr/>
                    <a:lstStyle/>
                    <a:p>
                      <a:pPr algn="ctr"/>
                      <a:r>
                        <a:rPr lang="en-IN" dirty="0"/>
                        <a:t>RS-232</a:t>
                      </a:r>
                      <a:endParaRPr lang="en-US" dirty="0"/>
                    </a:p>
                  </a:txBody>
                  <a:tcPr/>
                </a:tc>
                <a:tc>
                  <a:txBody>
                    <a:bodyPr/>
                    <a:lstStyle/>
                    <a:p>
                      <a:pPr algn="ctr"/>
                      <a:r>
                        <a:rPr lang="en-IN" dirty="0"/>
                        <a:t>asynchronous serial</a:t>
                      </a:r>
                      <a:endParaRPr lang="en-US" dirty="0"/>
                    </a:p>
                  </a:txBody>
                  <a:tcPr/>
                </a:tc>
                <a:tc>
                  <a:txBody>
                    <a:bodyPr/>
                    <a:lstStyle/>
                    <a:p>
                      <a:pPr algn="ctr"/>
                      <a:r>
                        <a:rPr lang="en-IN" dirty="0"/>
                        <a:t>20k</a:t>
                      </a:r>
                      <a:endParaRPr lang="en-US" dirty="0"/>
                    </a:p>
                  </a:txBody>
                  <a:tcPr/>
                </a:tc>
                <a:tc>
                  <a:txBody>
                    <a:bodyPr/>
                    <a:lstStyle/>
                    <a:p>
                      <a:pPr algn="ctr"/>
                      <a:r>
                        <a:rPr lang="en-IN" dirty="0"/>
                        <a:t>50-100</a:t>
                      </a:r>
                      <a:endParaRPr lang="en-US" dirty="0"/>
                    </a:p>
                  </a:txBody>
                  <a:tcPr/>
                </a:tc>
                <a:tc>
                  <a:txBody>
                    <a:bodyPr/>
                    <a:lstStyle/>
                    <a:p>
                      <a:r>
                        <a:rPr lang="en-IN" dirty="0"/>
                        <a:t>Modem, Mouse, Instrumentation</a:t>
                      </a:r>
                      <a:endParaRPr lang="en-US" dirty="0"/>
                    </a:p>
                  </a:txBody>
                  <a:tcPr/>
                </a:tc>
                <a:extLst>
                  <a:ext uri="{0D108BD9-81ED-4DB2-BD59-A6C34878D82A}">
                    <a16:rowId xmlns:a16="http://schemas.microsoft.com/office/drawing/2014/main" val="3575944491"/>
                  </a:ext>
                </a:extLst>
              </a:tr>
              <a:tr h="737782">
                <a:tc>
                  <a:txBody>
                    <a:bodyPr/>
                    <a:lstStyle/>
                    <a:p>
                      <a:pPr algn="ctr"/>
                      <a:r>
                        <a:rPr lang="en-IN" dirty="0"/>
                        <a:t>SPI</a:t>
                      </a:r>
                      <a:endParaRPr lang="en-US" dirty="0"/>
                    </a:p>
                  </a:txBody>
                  <a:tcPr/>
                </a:tc>
                <a:tc>
                  <a:txBody>
                    <a:bodyPr/>
                    <a:lstStyle/>
                    <a:p>
                      <a:pPr algn="ctr"/>
                      <a:r>
                        <a:rPr lang="en-IN" dirty="0"/>
                        <a:t>Synchronous serial</a:t>
                      </a:r>
                      <a:endParaRPr lang="en-US" dirty="0"/>
                    </a:p>
                  </a:txBody>
                  <a:tcPr/>
                </a:tc>
                <a:tc>
                  <a:txBody>
                    <a:bodyPr/>
                    <a:lstStyle/>
                    <a:p>
                      <a:pPr algn="ctr"/>
                      <a:r>
                        <a:rPr lang="en-IN" dirty="0" err="1"/>
                        <a:t>fPCLK</a:t>
                      </a:r>
                      <a:r>
                        <a:rPr lang="en-IN" dirty="0"/>
                        <a:t>/2</a:t>
                      </a:r>
                      <a:endParaRPr lang="en-US" dirty="0"/>
                    </a:p>
                  </a:txBody>
                  <a:tcPr/>
                </a:tc>
                <a:tc>
                  <a:txBody>
                    <a:bodyPr/>
                    <a:lstStyle/>
                    <a:p>
                      <a:pPr algn="ctr"/>
                      <a:r>
                        <a:rPr lang="en-IN" dirty="0"/>
                        <a:t>10</a:t>
                      </a:r>
                      <a:endParaRPr lang="en-US" dirty="0"/>
                    </a:p>
                  </a:txBody>
                  <a:tcPr/>
                </a:tc>
                <a:tc>
                  <a:txBody>
                    <a:bodyPr/>
                    <a:lstStyle/>
                    <a:p>
                      <a:r>
                        <a:rPr lang="en-IN" dirty="0"/>
                        <a:t>sensors, display, serial flash</a:t>
                      </a:r>
                      <a:endParaRPr lang="en-US" dirty="0"/>
                    </a:p>
                  </a:txBody>
                  <a:tcPr/>
                </a:tc>
                <a:extLst>
                  <a:ext uri="{0D108BD9-81ED-4DB2-BD59-A6C34878D82A}">
                    <a16:rowId xmlns:a16="http://schemas.microsoft.com/office/drawing/2014/main" val="2415367740"/>
                  </a:ext>
                </a:extLst>
              </a:tr>
            </a:tbl>
          </a:graphicData>
        </a:graphic>
      </p:graphicFrame>
    </p:spTree>
    <p:extLst>
      <p:ext uri="{BB962C8B-B14F-4D97-AF65-F5344CB8AC3E}">
        <p14:creationId xmlns:p14="http://schemas.microsoft.com/office/powerpoint/2010/main" val="4150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nergy board">
            <a:extLst>
              <a:ext uri="{FF2B5EF4-FFF2-40B4-BE49-F238E27FC236}">
                <a16:creationId xmlns:a16="http://schemas.microsoft.com/office/drawing/2014/main" id="{F0A21CF6-95A9-461B-AD7F-0A59A34A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49" y="0"/>
            <a:ext cx="8671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239147-1100-429E-BB57-6268EE2C3FC4}"/>
              </a:ext>
            </a:extLst>
          </p:cNvPr>
          <p:cNvSpPr txBox="1"/>
          <p:nvPr/>
        </p:nvSpPr>
        <p:spPr>
          <a:xfrm>
            <a:off x="5181603" y="3310711"/>
            <a:ext cx="984739" cy="461665"/>
          </a:xfrm>
          <a:prstGeom prst="rect">
            <a:avLst/>
          </a:prstGeom>
          <a:noFill/>
        </p:spPr>
        <p:txBody>
          <a:bodyPr wrap="square" rtlCol="0">
            <a:spAutoFit/>
          </a:bodyPr>
          <a:lstStyle/>
          <a:p>
            <a:r>
              <a:rPr lang="en-IN" sz="2400" b="1" dirty="0"/>
              <a:t>MCU</a:t>
            </a:r>
            <a:endParaRPr lang="en-US" sz="2400" b="1" dirty="0"/>
          </a:p>
        </p:txBody>
      </p:sp>
      <p:sp>
        <p:nvSpPr>
          <p:cNvPr id="6" name="TextBox 5">
            <a:extLst>
              <a:ext uri="{FF2B5EF4-FFF2-40B4-BE49-F238E27FC236}">
                <a16:creationId xmlns:a16="http://schemas.microsoft.com/office/drawing/2014/main" id="{DE43E598-A497-4E1D-9CFB-7B048CCE3FAD}"/>
              </a:ext>
            </a:extLst>
          </p:cNvPr>
          <p:cNvSpPr txBox="1"/>
          <p:nvPr/>
        </p:nvSpPr>
        <p:spPr>
          <a:xfrm>
            <a:off x="8173329" y="3338844"/>
            <a:ext cx="1352843" cy="461665"/>
          </a:xfrm>
          <a:prstGeom prst="rect">
            <a:avLst/>
          </a:prstGeom>
          <a:noFill/>
        </p:spPr>
        <p:txBody>
          <a:bodyPr wrap="square" rtlCol="0">
            <a:spAutoFit/>
          </a:bodyPr>
          <a:lstStyle/>
          <a:p>
            <a:r>
              <a:rPr lang="en-IN" sz="2400" b="1" dirty="0"/>
              <a:t>Display</a:t>
            </a:r>
            <a:endParaRPr lang="en-US" sz="2400" b="1" dirty="0"/>
          </a:p>
        </p:txBody>
      </p:sp>
      <p:sp>
        <p:nvSpPr>
          <p:cNvPr id="5" name="Rectangle 4">
            <a:extLst>
              <a:ext uri="{FF2B5EF4-FFF2-40B4-BE49-F238E27FC236}">
                <a16:creationId xmlns:a16="http://schemas.microsoft.com/office/drawing/2014/main" id="{656D9E1C-EEDB-4148-931F-EE42A0E33107}"/>
              </a:ext>
            </a:extLst>
          </p:cNvPr>
          <p:cNvSpPr/>
          <p:nvPr/>
        </p:nvSpPr>
        <p:spPr>
          <a:xfrm>
            <a:off x="8849750" y="1111348"/>
            <a:ext cx="1025770" cy="84406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FF00"/>
                </a:solidFill>
              </a:rPr>
              <a:t>Sensors</a:t>
            </a:r>
            <a:endParaRPr lang="en-US" sz="2000" b="1" dirty="0">
              <a:solidFill>
                <a:srgbClr val="FFFF00"/>
              </a:solidFill>
            </a:endParaRPr>
          </a:p>
        </p:txBody>
      </p:sp>
      <p:sp>
        <p:nvSpPr>
          <p:cNvPr id="10" name="Rectangle 9">
            <a:extLst>
              <a:ext uri="{FF2B5EF4-FFF2-40B4-BE49-F238E27FC236}">
                <a16:creationId xmlns:a16="http://schemas.microsoft.com/office/drawing/2014/main" id="{9F6B8163-EDDD-4B21-B4D8-9676C0C974DB}"/>
              </a:ext>
            </a:extLst>
          </p:cNvPr>
          <p:cNvSpPr/>
          <p:nvPr/>
        </p:nvSpPr>
        <p:spPr>
          <a:xfrm>
            <a:off x="4683367" y="616637"/>
            <a:ext cx="1025770" cy="621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FF00"/>
                </a:solidFill>
              </a:rPr>
              <a:t>EEPROM</a:t>
            </a:r>
            <a:endParaRPr lang="en-US" b="1" dirty="0">
              <a:solidFill>
                <a:srgbClr val="FFFF00"/>
              </a:solidFill>
            </a:endParaRPr>
          </a:p>
        </p:txBody>
      </p:sp>
      <p:sp>
        <p:nvSpPr>
          <p:cNvPr id="11" name="Rectangle 10">
            <a:extLst>
              <a:ext uri="{FF2B5EF4-FFF2-40B4-BE49-F238E27FC236}">
                <a16:creationId xmlns:a16="http://schemas.microsoft.com/office/drawing/2014/main" id="{9BE9B618-C5EE-4354-90AF-D38207735127}"/>
              </a:ext>
            </a:extLst>
          </p:cNvPr>
          <p:cNvSpPr/>
          <p:nvPr/>
        </p:nvSpPr>
        <p:spPr>
          <a:xfrm>
            <a:off x="5173395" y="5552056"/>
            <a:ext cx="960122" cy="60959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rPr>
              <a:t>Flash</a:t>
            </a:r>
            <a:endParaRPr lang="en-US" sz="2400" b="1" dirty="0">
              <a:solidFill>
                <a:srgbClr val="FFFF00"/>
              </a:solidFill>
            </a:endParaRPr>
          </a:p>
        </p:txBody>
      </p:sp>
      <p:cxnSp>
        <p:nvCxnSpPr>
          <p:cNvPr id="12" name="Straight Connector 11">
            <a:extLst>
              <a:ext uri="{FF2B5EF4-FFF2-40B4-BE49-F238E27FC236}">
                <a16:creationId xmlns:a16="http://schemas.microsoft.com/office/drawing/2014/main" id="{9B614DBD-D5C5-4E4D-97A1-D3FA1C1AA6F6}"/>
              </a:ext>
            </a:extLst>
          </p:cNvPr>
          <p:cNvCxnSpPr/>
          <p:nvPr/>
        </p:nvCxnSpPr>
        <p:spPr>
          <a:xfrm flipV="1">
            <a:off x="6248400" y="1533378"/>
            <a:ext cx="2601350" cy="135049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941098-969C-4B9C-8AFF-13FD13249851}"/>
              </a:ext>
            </a:extLst>
          </p:cNvPr>
          <p:cNvCxnSpPr>
            <a:cxnSpLocks/>
          </p:cNvCxnSpPr>
          <p:nvPr/>
        </p:nvCxnSpPr>
        <p:spPr>
          <a:xfrm flipV="1">
            <a:off x="6330460" y="3486443"/>
            <a:ext cx="1352843" cy="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43549E-616C-4124-8890-ED8B93D2E190}"/>
              </a:ext>
            </a:extLst>
          </p:cNvPr>
          <p:cNvCxnSpPr>
            <a:cxnSpLocks/>
          </p:cNvCxnSpPr>
          <p:nvPr/>
        </p:nvCxnSpPr>
        <p:spPr>
          <a:xfrm>
            <a:off x="5653456" y="4234262"/>
            <a:ext cx="0" cy="128965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C97C02-03EC-4C64-83DA-8F58DB32EC53}"/>
              </a:ext>
            </a:extLst>
          </p:cNvPr>
          <p:cNvCxnSpPr>
            <a:cxnSpLocks/>
            <a:stCxn id="10" idx="2"/>
          </p:cNvCxnSpPr>
          <p:nvPr/>
        </p:nvCxnSpPr>
        <p:spPr>
          <a:xfrm>
            <a:off x="5196252" y="1237957"/>
            <a:ext cx="495717" cy="164592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3E7F8-E561-45BE-9F85-691CA386E319}"/>
              </a:ext>
            </a:extLst>
          </p:cNvPr>
          <p:cNvSpPr txBox="1"/>
          <p:nvPr/>
        </p:nvSpPr>
        <p:spPr>
          <a:xfrm rot="16200000">
            <a:off x="5097777" y="4089735"/>
            <a:ext cx="843468" cy="461665"/>
          </a:xfrm>
          <a:prstGeom prst="rect">
            <a:avLst/>
          </a:prstGeom>
          <a:noFill/>
        </p:spPr>
        <p:txBody>
          <a:bodyPr wrap="square" rtlCol="0">
            <a:spAutoFit/>
          </a:bodyPr>
          <a:lstStyle/>
          <a:p>
            <a:r>
              <a:rPr lang="en-IN" sz="2400" b="1" dirty="0">
                <a:solidFill>
                  <a:srgbClr val="FFC000"/>
                </a:solidFill>
              </a:rPr>
              <a:t>SPI</a:t>
            </a:r>
            <a:endParaRPr lang="en-US" sz="2400" b="1" dirty="0">
              <a:solidFill>
                <a:srgbClr val="FFC000"/>
              </a:solidFill>
            </a:endParaRPr>
          </a:p>
        </p:txBody>
      </p:sp>
      <p:sp>
        <p:nvSpPr>
          <p:cNvPr id="22" name="TextBox 21">
            <a:extLst>
              <a:ext uri="{FF2B5EF4-FFF2-40B4-BE49-F238E27FC236}">
                <a16:creationId xmlns:a16="http://schemas.microsoft.com/office/drawing/2014/main" id="{99BCDB18-FD3A-4889-950A-5ACCAE8C1634}"/>
              </a:ext>
            </a:extLst>
          </p:cNvPr>
          <p:cNvSpPr txBox="1"/>
          <p:nvPr/>
        </p:nvSpPr>
        <p:spPr>
          <a:xfrm rot="16200000">
            <a:off x="5264244" y="1878762"/>
            <a:ext cx="843468" cy="461665"/>
          </a:xfrm>
          <a:prstGeom prst="rect">
            <a:avLst/>
          </a:prstGeom>
          <a:noFill/>
        </p:spPr>
        <p:txBody>
          <a:bodyPr wrap="square" rtlCol="0">
            <a:spAutoFit/>
          </a:bodyPr>
          <a:lstStyle/>
          <a:p>
            <a:r>
              <a:rPr lang="en-IN" sz="2400" b="1" dirty="0">
                <a:solidFill>
                  <a:srgbClr val="FFC000"/>
                </a:solidFill>
              </a:rPr>
              <a:t>SPI</a:t>
            </a:r>
            <a:endParaRPr lang="en-US" sz="2400" b="1" dirty="0">
              <a:solidFill>
                <a:srgbClr val="FFC000"/>
              </a:solidFill>
            </a:endParaRPr>
          </a:p>
        </p:txBody>
      </p:sp>
      <p:sp>
        <p:nvSpPr>
          <p:cNvPr id="24" name="TextBox 23">
            <a:extLst>
              <a:ext uri="{FF2B5EF4-FFF2-40B4-BE49-F238E27FC236}">
                <a16:creationId xmlns:a16="http://schemas.microsoft.com/office/drawing/2014/main" id="{C35FC08E-E1BD-4D5D-B425-DFA19B9F2810}"/>
              </a:ext>
            </a:extLst>
          </p:cNvPr>
          <p:cNvSpPr txBox="1"/>
          <p:nvPr/>
        </p:nvSpPr>
        <p:spPr>
          <a:xfrm rot="19847094">
            <a:off x="7670309" y="1524757"/>
            <a:ext cx="1005702" cy="400110"/>
          </a:xfrm>
          <a:prstGeom prst="rect">
            <a:avLst/>
          </a:prstGeom>
          <a:noFill/>
        </p:spPr>
        <p:txBody>
          <a:bodyPr wrap="square" rtlCol="0">
            <a:spAutoFit/>
          </a:bodyPr>
          <a:lstStyle/>
          <a:p>
            <a:r>
              <a:rPr lang="en-IN" sz="2000" b="1" dirty="0">
                <a:solidFill>
                  <a:srgbClr val="FFC000"/>
                </a:solidFill>
              </a:rPr>
              <a:t>SPI/I2C</a:t>
            </a:r>
            <a:endParaRPr lang="en-US" sz="2000" b="1" dirty="0">
              <a:solidFill>
                <a:srgbClr val="FFC000"/>
              </a:solidFill>
            </a:endParaRPr>
          </a:p>
        </p:txBody>
      </p:sp>
      <p:sp>
        <p:nvSpPr>
          <p:cNvPr id="25" name="TextBox 24">
            <a:extLst>
              <a:ext uri="{FF2B5EF4-FFF2-40B4-BE49-F238E27FC236}">
                <a16:creationId xmlns:a16="http://schemas.microsoft.com/office/drawing/2014/main" id="{717BFD9E-99E6-4950-A9A1-FB413FC52239}"/>
              </a:ext>
            </a:extLst>
          </p:cNvPr>
          <p:cNvSpPr txBox="1"/>
          <p:nvPr/>
        </p:nvSpPr>
        <p:spPr>
          <a:xfrm>
            <a:off x="6600675" y="3102651"/>
            <a:ext cx="843468" cy="461665"/>
          </a:xfrm>
          <a:prstGeom prst="rect">
            <a:avLst/>
          </a:prstGeom>
          <a:noFill/>
        </p:spPr>
        <p:txBody>
          <a:bodyPr wrap="square" rtlCol="0">
            <a:spAutoFit/>
          </a:bodyPr>
          <a:lstStyle/>
          <a:p>
            <a:r>
              <a:rPr lang="en-IN" sz="2400" b="1" dirty="0">
                <a:solidFill>
                  <a:srgbClr val="FFC000"/>
                </a:solidFill>
              </a:rPr>
              <a:t>SPI</a:t>
            </a:r>
            <a:endParaRPr lang="en-US" sz="2400" b="1" dirty="0">
              <a:solidFill>
                <a:srgbClr val="FFC000"/>
              </a:solidFill>
            </a:endParaRPr>
          </a:p>
        </p:txBody>
      </p:sp>
    </p:spTree>
    <p:extLst>
      <p:ext uri="{BB962C8B-B14F-4D97-AF65-F5344CB8AC3E}">
        <p14:creationId xmlns:p14="http://schemas.microsoft.com/office/powerpoint/2010/main" val="186301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ome automation">
            <a:extLst>
              <a:ext uri="{FF2B5EF4-FFF2-40B4-BE49-F238E27FC236}">
                <a16:creationId xmlns:a16="http://schemas.microsoft.com/office/drawing/2014/main" id="{20346867-E112-48D9-BBCA-DF2C29A7F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633" y="590844"/>
            <a:ext cx="9805182" cy="41056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2B5E38-5ABB-42C8-A420-C325AB31FB66}"/>
              </a:ext>
            </a:extLst>
          </p:cNvPr>
          <p:cNvSpPr txBox="1"/>
          <p:nvPr/>
        </p:nvSpPr>
        <p:spPr>
          <a:xfrm>
            <a:off x="1167618" y="5219114"/>
            <a:ext cx="10016197" cy="954107"/>
          </a:xfrm>
          <a:prstGeom prst="rect">
            <a:avLst/>
          </a:prstGeom>
          <a:noFill/>
        </p:spPr>
        <p:txBody>
          <a:bodyPr wrap="square" rtlCol="0">
            <a:spAutoFit/>
          </a:bodyPr>
          <a:lstStyle/>
          <a:p>
            <a:r>
              <a:rPr lang="en-IN" sz="2800" dirty="0">
                <a:solidFill>
                  <a:srgbClr val="FFC000"/>
                </a:solidFill>
              </a:rPr>
              <a:t>To cover larger area of distance for communication we can use CAN, ethernet, RS485, etc protocols.</a:t>
            </a:r>
            <a:endParaRPr lang="en-US" sz="2800" dirty="0">
              <a:solidFill>
                <a:srgbClr val="FFC000"/>
              </a:solidFill>
            </a:endParaRPr>
          </a:p>
        </p:txBody>
      </p:sp>
    </p:spTree>
    <p:extLst>
      <p:ext uri="{BB962C8B-B14F-4D97-AF65-F5344CB8AC3E}">
        <p14:creationId xmlns:p14="http://schemas.microsoft.com/office/powerpoint/2010/main" val="405322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Title 1">
            <a:extLst>
              <a:ext uri="{FF2B5EF4-FFF2-40B4-BE49-F238E27FC236}">
                <a16:creationId xmlns:a16="http://schemas.microsoft.com/office/drawing/2014/main" id="{3CCD861D-791B-4E94-83C6-9F009901C1BB}"/>
              </a:ext>
            </a:extLst>
          </p:cNvPr>
          <p:cNvSpPr txBox="1">
            <a:spLocks/>
          </p:cNvSpPr>
          <p:nvPr/>
        </p:nvSpPr>
        <p:spPr>
          <a:xfrm>
            <a:off x="1858868" y="3910364"/>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r"/>
            <a:r>
              <a:rPr lang="en-IN" sz="2800" b="1" dirty="0">
                <a:solidFill>
                  <a:srgbClr val="FFC000"/>
                </a:solidFill>
              </a:rPr>
              <a:t>GPIO (General purpose input-output)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5A4E0D-3220-4656-A4B7-310BD8F7E1A0}"/>
              </a:ext>
            </a:extLst>
          </p:cNvPr>
          <p:cNvSpPr txBox="1"/>
          <p:nvPr/>
        </p:nvSpPr>
        <p:spPr>
          <a:xfrm>
            <a:off x="694657" y="411126"/>
            <a:ext cx="10547497" cy="748988"/>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General Purpose Input Output (GPIO)</a:t>
            </a:r>
            <a:endParaRPr lang="en-US" sz="4267" b="1" dirty="0">
              <a:solidFill>
                <a:srgbClr val="FFFF00"/>
              </a:solidFill>
              <a:latin typeface="Helvetica Neue" panose="020B0604020202020204" charset="0"/>
              <a:cs typeface="Helvetica Neue" panose="020B0604020202020204" charset="0"/>
            </a:endParaRPr>
          </a:p>
        </p:txBody>
      </p:sp>
      <p:sp>
        <p:nvSpPr>
          <p:cNvPr id="3" name="TextBox 2">
            <a:extLst>
              <a:ext uri="{FF2B5EF4-FFF2-40B4-BE49-F238E27FC236}">
                <a16:creationId xmlns:a16="http://schemas.microsoft.com/office/drawing/2014/main" id="{74AEFC0A-B818-4666-B3EF-0F447AC11D45}"/>
              </a:ext>
            </a:extLst>
          </p:cNvPr>
          <p:cNvSpPr txBox="1"/>
          <p:nvPr/>
        </p:nvSpPr>
        <p:spPr>
          <a:xfrm>
            <a:off x="1275907" y="1290085"/>
            <a:ext cx="9484243" cy="3046988"/>
          </a:xfrm>
          <a:prstGeom prst="rect">
            <a:avLst/>
          </a:prstGeom>
          <a:noFill/>
        </p:spPr>
        <p:txBody>
          <a:bodyPr wrap="square" rtlCol="0">
            <a:spAutoFit/>
          </a:bodyPr>
          <a:lstStyle/>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GPIO pins most commonly used in toggling LED’s and handling press and release events of the buttons.</a:t>
            </a:r>
          </a:p>
          <a:p>
            <a:pPr marL="457189" indent="-457189">
              <a:buFont typeface="Arial" panose="020B0604020202020204" pitchFamily="34" charset="0"/>
              <a:buChar char="•"/>
            </a:pPr>
            <a:endParaRPr lang="en-IN" sz="32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But, GPIO’s are not limited to only this applications.</a:t>
            </a:r>
          </a:p>
          <a:p>
            <a:pPr marL="457189" indent="-457189">
              <a:buFont typeface="Arial" panose="020B0604020202020204" pitchFamily="34" charset="0"/>
              <a:buChar char="•"/>
            </a:pPr>
            <a:endParaRPr lang="en-IN" sz="32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GPIO’s are used in many other applications.</a:t>
            </a:r>
            <a:endParaRPr lang="en-US" sz="3200" dirty="0">
              <a:solidFill>
                <a:srgbClr val="FFFF00"/>
              </a:solidFill>
              <a:latin typeface="Gill Sans" panose="020B0604020202020204" charset="0"/>
              <a:cs typeface="Gill Sans" panose="020B0604020202020204" charset="0"/>
            </a:endParaRPr>
          </a:p>
        </p:txBody>
      </p:sp>
    </p:spTree>
    <p:extLst>
      <p:ext uri="{BB962C8B-B14F-4D97-AF65-F5344CB8AC3E}">
        <p14:creationId xmlns:p14="http://schemas.microsoft.com/office/powerpoint/2010/main" val="378724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EA914A8-59E9-4D69-A683-A30749754A88}"/>
              </a:ext>
            </a:extLst>
          </p:cNvPr>
          <p:cNvSpPr/>
          <p:nvPr/>
        </p:nvSpPr>
        <p:spPr>
          <a:xfrm>
            <a:off x="8054737" y="1835890"/>
            <a:ext cx="3856075" cy="280699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IN" sz="2400" b="1" dirty="0">
                <a:solidFill>
                  <a:srgbClr val="FFFF00"/>
                </a:solidFill>
              </a:rPr>
              <a:t>MCU</a:t>
            </a:r>
            <a:endParaRPr lang="en-US" sz="2400" b="1" dirty="0">
              <a:solidFill>
                <a:srgbClr val="FFFF00"/>
              </a:solidFill>
            </a:endParaRPr>
          </a:p>
        </p:txBody>
      </p:sp>
      <p:sp>
        <p:nvSpPr>
          <p:cNvPr id="2" name="TextBox 1">
            <a:extLst>
              <a:ext uri="{FF2B5EF4-FFF2-40B4-BE49-F238E27FC236}">
                <a16:creationId xmlns:a16="http://schemas.microsoft.com/office/drawing/2014/main" id="{49637324-04F3-495B-B242-AAFA7CE9FAB5}"/>
              </a:ext>
            </a:extLst>
          </p:cNvPr>
          <p:cNvSpPr txBox="1"/>
          <p:nvPr/>
        </p:nvSpPr>
        <p:spPr>
          <a:xfrm>
            <a:off x="947878" y="1274564"/>
            <a:ext cx="7130907" cy="4308872"/>
          </a:xfrm>
          <a:prstGeom prst="rect">
            <a:avLst/>
          </a:prstGeom>
          <a:noFill/>
        </p:spPr>
        <p:txBody>
          <a:bodyPr wrap="square" rtlCol="0">
            <a:spAutoFit/>
          </a:bodyPr>
          <a:lstStyle/>
          <a:p>
            <a:r>
              <a:rPr lang="en-IN" sz="3200" b="1" dirty="0">
                <a:solidFill>
                  <a:srgbClr val="FFFF00"/>
                </a:solidFill>
                <a:latin typeface="Gill Sans" panose="020B0604020202020204" charset="0"/>
                <a:cs typeface="Gill Sans" panose="020B0604020202020204" charset="0"/>
              </a:rPr>
              <a:t>Applications of GPIO:</a:t>
            </a:r>
          </a:p>
          <a:p>
            <a:endParaRPr lang="en-IN" sz="1200" b="1"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Reading/Writing digital signal</a:t>
            </a:r>
          </a:p>
          <a:p>
            <a:endParaRPr lang="en-IN" sz="14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Issuing interrupts</a:t>
            </a:r>
          </a:p>
          <a:p>
            <a:endParaRPr lang="en-IN" sz="16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Generating triggers for the external components</a:t>
            </a:r>
          </a:p>
          <a:p>
            <a:endParaRPr lang="en-IN" sz="16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Waking up the processor</a:t>
            </a:r>
          </a:p>
          <a:p>
            <a:endParaRPr lang="en-IN" sz="2400" dirty="0">
              <a:solidFill>
                <a:srgbClr val="FFFF00"/>
              </a:solidFill>
              <a:latin typeface="Gill Sans" panose="020B0604020202020204" charset="0"/>
              <a:cs typeface="Gill Sans" panose="020B0604020202020204" charset="0"/>
            </a:endParaRPr>
          </a:p>
        </p:txBody>
      </p:sp>
      <p:sp>
        <p:nvSpPr>
          <p:cNvPr id="3" name="TextBox 2">
            <a:extLst>
              <a:ext uri="{FF2B5EF4-FFF2-40B4-BE49-F238E27FC236}">
                <a16:creationId xmlns:a16="http://schemas.microsoft.com/office/drawing/2014/main" id="{E7F8AF2F-5DD2-4A3C-9199-08987D22A739}"/>
              </a:ext>
            </a:extLst>
          </p:cNvPr>
          <p:cNvSpPr txBox="1"/>
          <p:nvPr/>
        </p:nvSpPr>
        <p:spPr>
          <a:xfrm>
            <a:off x="694657" y="411126"/>
            <a:ext cx="10547497" cy="748988"/>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General Purpose Input Output (GPIO)</a:t>
            </a:r>
            <a:endParaRPr lang="en-US" sz="4267" b="1" dirty="0">
              <a:solidFill>
                <a:srgbClr val="FFFF00"/>
              </a:solidFill>
              <a:latin typeface="Helvetica Neue" panose="020B0604020202020204" charset="0"/>
              <a:cs typeface="Helvetica Neue" panose="020B0604020202020204" charset="0"/>
            </a:endParaRPr>
          </a:p>
        </p:txBody>
      </p:sp>
      <p:cxnSp>
        <p:nvCxnSpPr>
          <p:cNvPr id="5" name="Straight Connector 4">
            <a:extLst>
              <a:ext uri="{FF2B5EF4-FFF2-40B4-BE49-F238E27FC236}">
                <a16:creationId xmlns:a16="http://schemas.microsoft.com/office/drawing/2014/main" id="{90FCA29A-80EC-456E-961D-6BF3C6818084}"/>
              </a:ext>
            </a:extLst>
          </p:cNvPr>
          <p:cNvCxnSpPr>
            <a:cxnSpLocks/>
          </p:cNvCxnSpPr>
          <p:nvPr/>
        </p:nvCxnSpPr>
        <p:spPr>
          <a:xfrm>
            <a:off x="8449341" y="3076353"/>
            <a:ext cx="313306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Isosceles Triangle 5">
            <a:extLst>
              <a:ext uri="{FF2B5EF4-FFF2-40B4-BE49-F238E27FC236}">
                <a16:creationId xmlns:a16="http://schemas.microsoft.com/office/drawing/2014/main" id="{C46FF4EC-B0B4-4F34-8915-9EBFD7F0D1B1}"/>
              </a:ext>
            </a:extLst>
          </p:cNvPr>
          <p:cNvSpPr/>
          <p:nvPr/>
        </p:nvSpPr>
        <p:spPr>
          <a:xfrm rot="5400000">
            <a:off x="9427538" y="2906236"/>
            <a:ext cx="326065" cy="3402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cxnSp>
        <p:nvCxnSpPr>
          <p:cNvPr id="7" name="Straight Connector 6">
            <a:extLst>
              <a:ext uri="{FF2B5EF4-FFF2-40B4-BE49-F238E27FC236}">
                <a16:creationId xmlns:a16="http://schemas.microsoft.com/office/drawing/2014/main" id="{B04D9892-34C2-4DD3-8874-FA9203E25E80}"/>
              </a:ext>
            </a:extLst>
          </p:cNvPr>
          <p:cNvCxnSpPr>
            <a:cxnSpLocks/>
          </p:cNvCxnSpPr>
          <p:nvPr/>
        </p:nvCxnSpPr>
        <p:spPr>
          <a:xfrm>
            <a:off x="8510767" y="3818276"/>
            <a:ext cx="2079261"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Isosceles Triangle 7">
            <a:extLst>
              <a:ext uri="{FF2B5EF4-FFF2-40B4-BE49-F238E27FC236}">
                <a16:creationId xmlns:a16="http://schemas.microsoft.com/office/drawing/2014/main" id="{83692E9D-FA67-43C2-9C4C-68CA99B953D8}"/>
              </a:ext>
            </a:extLst>
          </p:cNvPr>
          <p:cNvSpPr/>
          <p:nvPr/>
        </p:nvSpPr>
        <p:spPr>
          <a:xfrm rot="16200000">
            <a:off x="9488965" y="3648158"/>
            <a:ext cx="326065" cy="3402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cxnSp>
        <p:nvCxnSpPr>
          <p:cNvPr id="11" name="Straight Connector 10">
            <a:extLst>
              <a:ext uri="{FF2B5EF4-FFF2-40B4-BE49-F238E27FC236}">
                <a16:creationId xmlns:a16="http://schemas.microsoft.com/office/drawing/2014/main" id="{F9889EA9-A1BB-4A85-A4F9-1FBB60E8DA19}"/>
              </a:ext>
            </a:extLst>
          </p:cNvPr>
          <p:cNvCxnSpPr/>
          <p:nvPr/>
        </p:nvCxnSpPr>
        <p:spPr>
          <a:xfrm flipV="1">
            <a:off x="10590028" y="3076353"/>
            <a:ext cx="0" cy="741923"/>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7B2C09F-6060-4CFF-BF82-DDFB0FC5FBE1}"/>
              </a:ext>
            </a:extLst>
          </p:cNvPr>
          <p:cNvSpPr/>
          <p:nvPr/>
        </p:nvSpPr>
        <p:spPr>
          <a:xfrm>
            <a:off x="11043691" y="3019648"/>
            <a:ext cx="297700" cy="1275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cxnSp>
        <p:nvCxnSpPr>
          <p:cNvPr id="15" name="Straight Connector 14">
            <a:extLst>
              <a:ext uri="{FF2B5EF4-FFF2-40B4-BE49-F238E27FC236}">
                <a16:creationId xmlns:a16="http://schemas.microsoft.com/office/drawing/2014/main" id="{1004C119-75CA-4F03-A768-A32F42D16CCC}"/>
              </a:ext>
            </a:extLst>
          </p:cNvPr>
          <p:cNvCxnSpPr/>
          <p:nvPr/>
        </p:nvCxnSpPr>
        <p:spPr>
          <a:xfrm>
            <a:off x="8449341" y="2466753"/>
            <a:ext cx="11624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F748CE-5140-4DCB-8DF1-92F2DD58F676}"/>
              </a:ext>
            </a:extLst>
          </p:cNvPr>
          <p:cNvCxnSpPr>
            <a:cxnSpLocks/>
          </p:cNvCxnSpPr>
          <p:nvPr/>
        </p:nvCxnSpPr>
        <p:spPr>
          <a:xfrm flipH="1">
            <a:off x="9590570" y="2438400"/>
            <a:ext cx="7087" cy="542261"/>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0460B99F-C8A0-4671-B541-3B30FD453334}"/>
              </a:ext>
            </a:extLst>
          </p:cNvPr>
          <p:cNvSpPr/>
          <p:nvPr/>
        </p:nvSpPr>
        <p:spPr>
          <a:xfrm>
            <a:off x="9540956" y="2881427"/>
            <a:ext cx="99237" cy="1240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20" name="TextBox 19">
            <a:extLst>
              <a:ext uri="{FF2B5EF4-FFF2-40B4-BE49-F238E27FC236}">
                <a16:creationId xmlns:a16="http://schemas.microsoft.com/office/drawing/2014/main" id="{22C665DD-02EB-43E2-9C6C-FA4FE72D7AA3}"/>
              </a:ext>
            </a:extLst>
          </p:cNvPr>
          <p:cNvSpPr txBox="1"/>
          <p:nvPr/>
        </p:nvSpPr>
        <p:spPr>
          <a:xfrm>
            <a:off x="8293401" y="2098174"/>
            <a:ext cx="1769727" cy="400110"/>
          </a:xfrm>
          <a:prstGeom prst="rect">
            <a:avLst/>
          </a:prstGeom>
          <a:noFill/>
        </p:spPr>
        <p:txBody>
          <a:bodyPr wrap="square" rtlCol="0">
            <a:spAutoFit/>
          </a:bodyPr>
          <a:lstStyle/>
          <a:p>
            <a:r>
              <a:rPr lang="en-IN" sz="2000" b="1" dirty="0">
                <a:solidFill>
                  <a:srgbClr val="FFFF00"/>
                </a:solidFill>
                <a:latin typeface="Gill Sans" panose="020B0604020202020204" charset="0"/>
                <a:cs typeface="Gill Sans" panose="020B0604020202020204" charset="0"/>
              </a:rPr>
              <a:t>Enable Line</a:t>
            </a:r>
            <a:endParaRPr lang="en-US" sz="2000" b="1" dirty="0">
              <a:solidFill>
                <a:srgbClr val="FFFF00"/>
              </a:solidFill>
              <a:latin typeface="Gill Sans" panose="020B0604020202020204" charset="0"/>
              <a:cs typeface="Gill Sans" panose="020B0604020202020204" charset="0"/>
            </a:endParaRPr>
          </a:p>
        </p:txBody>
      </p:sp>
      <p:sp>
        <p:nvSpPr>
          <p:cNvPr id="21" name="TextBox 20">
            <a:extLst>
              <a:ext uri="{FF2B5EF4-FFF2-40B4-BE49-F238E27FC236}">
                <a16:creationId xmlns:a16="http://schemas.microsoft.com/office/drawing/2014/main" id="{9EC48105-01B6-4242-B622-C165A9812BC6}"/>
              </a:ext>
            </a:extLst>
          </p:cNvPr>
          <p:cNvSpPr txBox="1"/>
          <p:nvPr/>
        </p:nvSpPr>
        <p:spPr>
          <a:xfrm>
            <a:off x="7957874" y="3121766"/>
            <a:ext cx="2079261" cy="400110"/>
          </a:xfrm>
          <a:prstGeom prst="rect">
            <a:avLst/>
          </a:prstGeom>
          <a:noFill/>
        </p:spPr>
        <p:txBody>
          <a:bodyPr wrap="square" rtlCol="0">
            <a:spAutoFit/>
          </a:bodyPr>
          <a:lstStyle/>
          <a:p>
            <a:r>
              <a:rPr lang="en-IN" sz="2000" b="1" dirty="0">
                <a:solidFill>
                  <a:srgbClr val="FFFF00"/>
                </a:solidFill>
                <a:latin typeface="Gill Sans" panose="020B0604020202020204" charset="0"/>
                <a:cs typeface="Gill Sans" panose="020B0604020202020204" charset="0"/>
              </a:rPr>
              <a:t>Output buffer</a:t>
            </a:r>
            <a:endParaRPr lang="en-US" sz="2000" b="1" dirty="0">
              <a:solidFill>
                <a:srgbClr val="FFFF00"/>
              </a:solidFill>
              <a:latin typeface="Gill Sans" panose="020B0604020202020204" charset="0"/>
              <a:cs typeface="Gill Sans" panose="020B0604020202020204" charset="0"/>
            </a:endParaRPr>
          </a:p>
        </p:txBody>
      </p:sp>
      <p:sp>
        <p:nvSpPr>
          <p:cNvPr id="22" name="TextBox 21">
            <a:extLst>
              <a:ext uri="{FF2B5EF4-FFF2-40B4-BE49-F238E27FC236}">
                <a16:creationId xmlns:a16="http://schemas.microsoft.com/office/drawing/2014/main" id="{84267B17-2D7B-4080-B156-251BD9ADFDA5}"/>
              </a:ext>
            </a:extLst>
          </p:cNvPr>
          <p:cNvSpPr txBox="1"/>
          <p:nvPr/>
        </p:nvSpPr>
        <p:spPr>
          <a:xfrm>
            <a:off x="8019306" y="3794638"/>
            <a:ext cx="1769727" cy="400110"/>
          </a:xfrm>
          <a:prstGeom prst="rect">
            <a:avLst/>
          </a:prstGeom>
          <a:noFill/>
        </p:spPr>
        <p:txBody>
          <a:bodyPr wrap="square" rtlCol="0">
            <a:spAutoFit/>
          </a:bodyPr>
          <a:lstStyle/>
          <a:p>
            <a:r>
              <a:rPr lang="en-IN" sz="2000" b="1" dirty="0">
                <a:solidFill>
                  <a:srgbClr val="FFFF00"/>
                </a:solidFill>
                <a:latin typeface="Gill Sans" panose="020B0604020202020204" charset="0"/>
                <a:cs typeface="Gill Sans" panose="020B0604020202020204" charset="0"/>
              </a:rPr>
              <a:t>Input buffer</a:t>
            </a:r>
            <a:endParaRPr lang="en-US" sz="2000" b="1" dirty="0">
              <a:solidFill>
                <a:srgbClr val="FFFF00"/>
              </a:solidFill>
              <a:latin typeface="Gill Sans" panose="020B0604020202020204" charset="0"/>
              <a:cs typeface="Gill Sans" panose="020B0604020202020204" charset="0"/>
            </a:endParaRPr>
          </a:p>
        </p:txBody>
      </p:sp>
      <p:sp>
        <p:nvSpPr>
          <p:cNvPr id="23" name="TextBox 22">
            <a:extLst>
              <a:ext uri="{FF2B5EF4-FFF2-40B4-BE49-F238E27FC236}">
                <a16:creationId xmlns:a16="http://schemas.microsoft.com/office/drawing/2014/main" id="{4A050AE1-CB13-452F-87AD-D4F637395A84}"/>
              </a:ext>
            </a:extLst>
          </p:cNvPr>
          <p:cNvSpPr txBox="1"/>
          <p:nvPr/>
        </p:nvSpPr>
        <p:spPr>
          <a:xfrm>
            <a:off x="10916093" y="2656523"/>
            <a:ext cx="886046" cy="461665"/>
          </a:xfrm>
          <a:prstGeom prst="rect">
            <a:avLst/>
          </a:prstGeom>
          <a:noFill/>
        </p:spPr>
        <p:txBody>
          <a:bodyPr wrap="square" rtlCol="0">
            <a:spAutoFit/>
          </a:bodyPr>
          <a:lstStyle/>
          <a:p>
            <a:r>
              <a:rPr lang="en-IN" sz="2400" b="1" dirty="0">
                <a:solidFill>
                  <a:srgbClr val="FFFF00"/>
                </a:solidFill>
                <a:latin typeface="Gill Sans" panose="020B0604020202020204" charset="0"/>
                <a:cs typeface="Gill Sans" panose="020B0604020202020204" charset="0"/>
              </a:rPr>
              <a:t>Pin</a:t>
            </a:r>
            <a:endParaRPr lang="en-US" sz="2400" b="1" dirty="0">
              <a:solidFill>
                <a:srgbClr val="FFFF00"/>
              </a:solidFill>
              <a:latin typeface="Gill Sans" panose="020B0604020202020204" charset="0"/>
              <a:cs typeface="Gill Sans" panose="020B0604020202020204" charset="0"/>
            </a:endParaRPr>
          </a:p>
        </p:txBody>
      </p:sp>
      <p:sp>
        <p:nvSpPr>
          <p:cNvPr id="24" name="Oval 23">
            <a:extLst>
              <a:ext uri="{FF2B5EF4-FFF2-40B4-BE49-F238E27FC236}">
                <a16:creationId xmlns:a16="http://schemas.microsoft.com/office/drawing/2014/main" id="{4EF88A1F-5BA1-450D-B8CB-E51C0D06B811}"/>
              </a:ext>
            </a:extLst>
          </p:cNvPr>
          <p:cNvSpPr/>
          <p:nvPr/>
        </p:nvSpPr>
        <p:spPr>
          <a:xfrm>
            <a:off x="11582400" y="3009017"/>
            <a:ext cx="94517" cy="139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25" name="TextBox 24">
            <a:extLst>
              <a:ext uri="{FF2B5EF4-FFF2-40B4-BE49-F238E27FC236}">
                <a16:creationId xmlns:a16="http://schemas.microsoft.com/office/drawing/2014/main" id="{9688270D-00B2-436D-A321-68F22DDD5182}"/>
              </a:ext>
            </a:extLst>
          </p:cNvPr>
          <p:cNvSpPr txBox="1"/>
          <p:nvPr/>
        </p:nvSpPr>
        <p:spPr>
          <a:xfrm>
            <a:off x="8985695" y="4736414"/>
            <a:ext cx="2310813" cy="461665"/>
          </a:xfrm>
          <a:prstGeom prst="rect">
            <a:avLst/>
          </a:prstGeom>
          <a:noFill/>
        </p:spPr>
        <p:txBody>
          <a:bodyPr wrap="square" rtlCol="0">
            <a:spAutoFit/>
          </a:bodyPr>
          <a:lstStyle/>
          <a:p>
            <a:pPr algn="ctr"/>
            <a:r>
              <a:rPr lang="en-IN" sz="2400" b="1" dirty="0">
                <a:solidFill>
                  <a:srgbClr val="FFFF00"/>
                </a:solidFill>
                <a:latin typeface="Gill Sans" panose="020B0604020202020204" charset="0"/>
                <a:cs typeface="Gill Sans" panose="020B0604020202020204" charset="0"/>
              </a:rPr>
              <a:t>GPIO Pin</a:t>
            </a:r>
            <a:endParaRPr lang="en-US" sz="2400" b="1" dirty="0">
              <a:solidFill>
                <a:srgbClr val="FFFF00"/>
              </a:solidFill>
              <a:latin typeface="Gill Sans" panose="020B0604020202020204" charset="0"/>
              <a:cs typeface="Gill Sans" panose="020B0604020202020204" charset="0"/>
            </a:endParaRPr>
          </a:p>
        </p:txBody>
      </p:sp>
      <p:cxnSp>
        <p:nvCxnSpPr>
          <p:cNvPr id="13" name="Connector: Elbow 12">
            <a:extLst>
              <a:ext uri="{FF2B5EF4-FFF2-40B4-BE49-F238E27FC236}">
                <a16:creationId xmlns:a16="http://schemas.microsoft.com/office/drawing/2014/main" id="{03F251ED-40BF-4A3A-A65F-75263E4AD6B8}"/>
              </a:ext>
            </a:extLst>
          </p:cNvPr>
          <p:cNvCxnSpPr>
            <a:cxnSpLocks/>
          </p:cNvCxnSpPr>
          <p:nvPr/>
        </p:nvCxnSpPr>
        <p:spPr>
          <a:xfrm rot="16200000" flipH="1">
            <a:off x="9149906" y="2980675"/>
            <a:ext cx="1179028" cy="198464"/>
          </a:xfrm>
          <a:prstGeom prst="bentConnector3">
            <a:avLst>
              <a:gd name="adj1" fmla="val -2907"/>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95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637324-04F3-495B-B242-AAFA7CE9FAB5}"/>
              </a:ext>
            </a:extLst>
          </p:cNvPr>
          <p:cNvSpPr txBox="1"/>
          <p:nvPr/>
        </p:nvSpPr>
        <p:spPr>
          <a:xfrm>
            <a:off x="1257362" y="1162485"/>
            <a:ext cx="6138535" cy="4524315"/>
          </a:xfrm>
          <a:prstGeom prst="rect">
            <a:avLst/>
          </a:prstGeom>
          <a:noFill/>
        </p:spPr>
        <p:txBody>
          <a:bodyPr wrap="square" rtlCol="0">
            <a:spAutoFit/>
          </a:bodyPr>
          <a:lstStyle/>
          <a:p>
            <a:r>
              <a:rPr lang="en-IN" sz="3200" b="1" dirty="0">
                <a:solidFill>
                  <a:srgbClr val="FFFF00"/>
                </a:solidFill>
                <a:latin typeface="Gill Sans" panose="020B0604020202020204" charset="0"/>
                <a:cs typeface="Gill Sans" panose="020B0604020202020204" charset="0"/>
              </a:rPr>
              <a:t>GPIO Port and Pin:</a:t>
            </a: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GPIO port is a collection of fixed number of I/O pins (i.e., in STM32 </a:t>
            </a:r>
            <a:r>
              <a:rPr lang="en-IN" sz="3200" dirty="0" err="1">
                <a:solidFill>
                  <a:srgbClr val="FFFF00"/>
                </a:solidFill>
                <a:latin typeface="Gill Sans" panose="020B0604020202020204" charset="0"/>
                <a:cs typeface="Gill Sans" panose="020B0604020202020204" charset="0"/>
              </a:rPr>
              <a:t>Nucleo</a:t>
            </a:r>
            <a:r>
              <a:rPr lang="en-IN" sz="3200" dirty="0">
                <a:solidFill>
                  <a:srgbClr val="FFFF00"/>
                </a:solidFill>
                <a:latin typeface="Gill Sans" panose="020B0604020202020204" charset="0"/>
                <a:cs typeface="Gill Sans" panose="020B0604020202020204" charset="0"/>
              </a:rPr>
              <a:t> board there are 16 pins in each port)</a:t>
            </a:r>
          </a:p>
          <a:p>
            <a:pPr marL="457189" indent="-457189">
              <a:buFont typeface="Arial" panose="020B0604020202020204" pitchFamily="34" charset="0"/>
              <a:buChar char="•"/>
            </a:pPr>
            <a:endParaRPr lang="en-IN" sz="32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Each pin represented by the  corresponding bit of the GPIO port registers </a:t>
            </a:r>
            <a:endParaRPr lang="en-US" sz="3200" dirty="0">
              <a:solidFill>
                <a:srgbClr val="FFFF00"/>
              </a:solidFill>
              <a:latin typeface="Gill Sans" panose="020B0604020202020204" charset="0"/>
              <a:cs typeface="Gill Sans" panose="020B0604020202020204" charset="0"/>
            </a:endParaRPr>
          </a:p>
        </p:txBody>
      </p:sp>
      <p:sp>
        <p:nvSpPr>
          <p:cNvPr id="3" name="TextBox 2">
            <a:extLst>
              <a:ext uri="{FF2B5EF4-FFF2-40B4-BE49-F238E27FC236}">
                <a16:creationId xmlns:a16="http://schemas.microsoft.com/office/drawing/2014/main" id="{E7F8AF2F-5DD2-4A3C-9199-08987D22A739}"/>
              </a:ext>
            </a:extLst>
          </p:cNvPr>
          <p:cNvSpPr txBox="1"/>
          <p:nvPr/>
        </p:nvSpPr>
        <p:spPr>
          <a:xfrm>
            <a:off x="694657" y="337679"/>
            <a:ext cx="10547497" cy="748988"/>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General Purpose Input Output (GPIO)</a:t>
            </a:r>
            <a:endParaRPr lang="en-US" sz="4267" b="1" dirty="0">
              <a:solidFill>
                <a:srgbClr val="FFFF00"/>
              </a:solidFill>
              <a:latin typeface="Helvetica Neue" panose="020B0604020202020204" charset="0"/>
              <a:cs typeface="Helvetica Neue" panose="020B0604020202020204" charset="0"/>
            </a:endParaRPr>
          </a:p>
        </p:txBody>
      </p:sp>
      <p:sp>
        <p:nvSpPr>
          <p:cNvPr id="5" name="Rectangle 4">
            <a:extLst>
              <a:ext uri="{FF2B5EF4-FFF2-40B4-BE49-F238E27FC236}">
                <a16:creationId xmlns:a16="http://schemas.microsoft.com/office/drawing/2014/main" id="{D31D4751-A304-46A2-B3D8-50E09FDA6B40}"/>
              </a:ext>
            </a:extLst>
          </p:cNvPr>
          <p:cNvSpPr/>
          <p:nvPr/>
        </p:nvSpPr>
        <p:spPr>
          <a:xfrm>
            <a:off x="7953155" y="1587794"/>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6" name="Rectangle 5">
            <a:extLst>
              <a:ext uri="{FF2B5EF4-FFF2-40B4-BE49-F238E27FC236}">
                <a16:creationId xmlns:a16="http://schemas.microsoft.com/office/drawing/2014/main" id="{9B728A99-4664-42EF-A66E-EDCA7D97C97F}"/>
              </a:ext>
            </a:extLst>
          </p:cNvPr>
          <p:cNvSpPr/>
          <p:nvPr/>
        </p:nvSpPr>
        <p:spPr>
          <a:xfrm>
            <a:off x="8411541" y="1606694"/>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7" name="Rectangle 6">
            <a:extLst>
              <a:ext uri="{FF2B5EF4-FFF2-40B4-BE49-F238E27FC236}">
                <a16:creationId xmlns:a16="http://schemas.microsoft.com/office/drawing/2014/main" id="{41573A3B-4158-4424-844D-4D267890B267}"/>
              </a:ext>
            </a:extLst>
          </p:cNvPr>
          <p:cNvSpPr/>
          <p:nvPr/>
        </p:nvSpPr>
        <p:spPr>
          <a:xfrm>
            <a:off x="8865194" y="1606697"/>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8" name="Rectangle 7">
            <a:extLst>
              <a:ext uri="{FF2B5EF4-FFF2-40B4-BE49-F238E27FC236}">
                <a16:creationId xmlns:a16="http://schemas.microsoft.com/office/drawing/2014/main" id="{B0B5AFE3-5B21-4CA1-8B3C-A0FB50283178}"/>
              </a:ext>
            </a:extLst>
          </p:cNvPr>
          <p:cNvSpPr/>
          <p:nvPr/>
        </p:nvSpPr>
        <p:spPr>
          <a:xfrm>
            <a:off x="9337757" y="1597242"/>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9" name="Rectangle 8">
            <a:extLst>
              <a:ext uri="{FF2B5EF4-FFF2-40B4-BE49-F238E27FC236}">
                <a16:creationId xmlns:a16="http://schemas.microsoft.com/office/drawing/2014/main" id="{8B1ECEE5-67F4-4DD3-BF00-0FD3088FE43D}"/>
              </a:ext>
            </a:extLst>
          </p:cNvPr>
          <p:cNvSpPr/>
          <p:nvPr/>
        </p:nvSpPr>
        <p:spPr>
          <a:xfrm>
            <a:off x="9843381" y="1606702"/>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0" name="Rectangle 9">
            <a:extLst>
              <a:ext uri="{FF2B5EF4-FFF2-40B4-BE49-F238E27FC236}">
                <a16:creationId xmlns:a16="http://schemas.microsoft.com/office/drawing/2014/main" id="{8C921CC1-CF81-48C9-A0BC-9457AD3F25CA}"/>
              </a:ext>
            </a:extLst>
          </p:cNvPr>
          <p:cNvSpPr/>
          <p:nvPr/>
        </p:nvSpPr>
        <p:spPr>
          <a:xfrm>
            <a:off x="10273406" y="1568893"/>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1" name="Rectangle 10">
            <a:extLst>
              <a:ext uri="{FF2B5EF4-FFF2-40B4-BE49-F238E27FC236}">
                <a16:creationId xmlns:a16="http://schemas.microsoft.com/office/drawing/2014/main" id="{29BC4A2C-75E2-4967-984B-DD7ECFB49E3F}"/>
              </a:ext>
            </a:extLst>
          </p:cNvPr>
          <p:cNvSpPr/>
          <p:nvPr/>
        </p:nvSpPr>
        <p:spPr>
          <a:xfrm>
            <a:off x="10712879" y="1583073"/>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2" name="Rectangle 11">
            <a:extLst>
              <a:ext uri="{FF2B5EF4-FFF2-40B4-BE49-F238E27FC236}">
                <a16:creationId xmlns:a16="http://schemas.microsoft.com/office/drawing/2014/main" id="{3519FC38-3D06-4555-9C11-C39FD2F9060C}"/>
              </a:ext>
            </a:extLst>
          </p:cNvPr>
          <p:cNvSpPr/>
          <p:nvPr/>
        </p:nvSpPr>
        <p:spPr>
          <a:xfrm>
            <a:off x="11142913" y="1587795"/>
            <a:ext cx="85060" cy="14460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4" name="Rectangle: Rounded Corners 3">
            <a:extLst>
              <a:ext uri="{FF2B5EF4-FFF2-40B4-BE49-F238E27FC236}">
                <a16:creationId xmlns:a16="http://schemas.microsoft.com/office/drawing/2014/main" id="{4230354B-BD22-47C9-9271-5945E1C3F0AB}"/>
              </a:ext>
            </a:extLst>
          </p:cNvPr>
          <p:cNvSpPr/>
          <p:nvPr/>
        </p:nvSpPr>
        <p:spPr>
          <a:xfrm>
            <a:off x="7797210" y="2140686"/>
            <a:ext cx="3700135" cy="326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FFFF00"/>
                </a:solidFill>
              </a:rPr>
              <a:t>GPIO Port A</a:t>
            </a:r>
            <a:endParaRPr lang="en-US" sz="2400" dirty="0">
              <a:solidFill>
                <a:srgbClr val="FFFF00"/>
              </a:solidFill>
            </a:endParaRPr>
          </a:p>
        </p:txBody>
      </p:sp>
      <p:graphicFrame>
        <p:nvGraphicFramePr>
          <p:cNvPr id="13" name="Table 13">
            <a:extLst>
              <a:ext uri="{FF2B5EF4-FFF2-40B4-BE49-F238E27FC236}">
                <a16:creationId xmlns:a16="http://schemas.microsoft.com/office/drawing/2014/main" id="{1C0937A9-18DB-4099-9A18-180841E966B4}"/>
              </a:ext>
            </a:extLst>
          </p:cNvPr>
          <p:cNvGraphicFramePr>
            <a:graphicFrameLocks noGrp="1"/>
          </p:cNvGraphicFramePr>
          <p:nvPr/>
        </p:nvGraphicFramePr>
        <p:xfrm>
          <a:off x="7797207" y="3033818"/>
          <a:ext cx="3610344" cy="497489"/>
        </p:xfrm>
        <a:graphic>
          <a:graphicData uri="http://schemas.openxmlformats.org/drawingml/2006/table">
            <a:tbl>
              <a:tblPr firstRow="1" bandRow="1">
                <a:tableStyleId>{616DA210-FB5B-4158-B5E0-FEB733F419BA}</a:tableStyleId>
              </a:tblPr>
              <a:tblGrid>
                <a:gridCol w="451293">
                  <a:extLst>
                    <a:ext uri="{9D8B030D-6E8A-4147-A177-3AD203B41FA5}">
                      <a16:colId xmlns:a16="http://schemas.microsoft.com/office/drawing/2014/main" val="1234441071"/>
                    </a:ext>
                  </a:extLst>
                </a:gridCol>
                <a:gridCol w="451293">
                  <a:extLst>
                    <a:ext uri="{9D8B030D-6E8A-4147-A177-3AD203B41FA5}">
                      <a16:colId xmlns:a16="http://schemas.microsoft.com/office/drawing/2014/main" val="3982439699"/>
                    </a:ext>
                  </a:extLst>
                </a:gridCol>
                <a:gridCol w="451293">
                  <a:extLst>
                    <a:ext uri="{9D8B030D-6E8A-4147-A177-3AD203B41FA5}">
                      <a16:colId xmlns:a16="http://schemas.microsoft.com/office/drawing/2014/main" val="3404779382"/>
                    </a:ext>
                  </a:extLst>
                </a:gridCol>
                <a:gridCol w="451293">
                  <a:extLst>
                    <a:ext uri="{9D8B030D-6E8A-4147-A177-3AD203B41FA5}">
                      <a16:colId xmlns:a16="http://schemas.microsoft.com/office/drawing/2014/main" val="6556170"/>
                    </a:ext>
                  </a:extLst>
                </a:gridCol>
                <a:gridCol w="451293">
                  <a:extLst>
                    <a:ext uri="{9D8B030D-6E8A-4147-A177-3AD203B41FA5}">
                      <a16:colId xmlns:a16="http://schemas.microsoft.com/office/drawing/2014/main" val="1147400020"/>
                    </a:ext>
                  </a:extLst>
                </a:gridCol>
                <a:gridCol w="451293">
                  <a:extLst>
                    <a:ext uri="{9D8B030D-6E8A-4147-A177-3AD203B41FA5}">
                      <a16:colId xmlns:a16="http://schemas.microsoft.com/office/drawing/2014/main" val="303678166"/>
                    </a:ext>
                  </a:extLst>
                </a:gridCol>
                <a:gridCol w="451293">
                  <a:extLst>
                    <a:ext uri="{9D8B030D-6E8A-4147-A177-3AD203B41FA5}">
                      <a16:colId xmlns:a16="http://schemas.microsoft.com/office/drawing/2014/main" val="4209420238"/>
                    </a:ext>
                  </a:extLst>
                </a:gridCol>
                <a:gridCol w="451293">
                  <a:extLst>
                    <a:ext uri="{9D8B030D-6E8A-4147-A177-3AD203B41FA5}">
                      <a16:colId xmlns:a16="http://schemas.microsoft.com/office/drawing/2014/main" val="4240094993"/>
                    </a:ext>
                  </a:extLst>
                </a:gridCol>
              </a:tblGrid>
              <a:tr h="497489">
                <a:tc>
                  <a:txBody>
                    <a:bodyPr/>
                    <a:lstStyle/>
                    <a:p>
                      <a:pPr algn="ctr"/>
                      <a:r>
                        <a:rPr lang="en-IN" sz="1100" dirty="0"/>
                        <a:t>PA 0</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 1</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 2</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PA3</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PA4</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PA5</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PA6</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PA7</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866935815"/>
                  </a:ext>
                </a:extLst>
              </a:tr>
            </a:tbl>
          </a:graphicData>
        </a:graphic>
      </p:graphicFrame>
      <p:graphicFrame>
        <p:nvGraphicFramePr>
          <p:cNvPr id="15" name="Table 13">
            <a:extLst>
              <a:ext uri="{FF2B5EF4-FFF2-40B4-BE49-F238E27FC236}">
                <a16:creationId xmlns:a16="http://schemas.microsoft.com/office/drawing/2014/main" id="{981F3B6E-D8DE-4A8B-A705-439C77A42A5E}"/>
              </a:ext>
            </a:extLst>
          </p:cNvPr>
          <p:cNvGraphicFramePr>
            <a:graphicFrameLocks noGrp="1"/>
          </p:cNvGraphicFramePr>
          <p:nvPr/>
        </p:nvGraphicFramePr>
        <p:xfrm>
          <a:off x="7759400" y="1153044"/>
          <a:ext cx="3610344" cy="497489"/>
        </p:xfrm>
        <a:graphic>
          <a:graphicData uri="http://schemas.openxmlformats.org/drawingml/2006/table">
            <a:tbl>
              <a:tblPr firstRow="1" bandRow="1">
                <a:tableStyleId>{616DA210-FB5B-4158-B5E0-FEB733F419BA}</a:tableStyleId>
              </a:tblPr>
              <a:tblGrid>
                <a:gridCol w="451293">
                  <a:extLst>
                    <a:ext uri="{9D8B030D-6E8A-4147-A177-3AD203B41FA5}">
                      <a16:colId xmlns:a16="http://schemas.microsoft.com/office/drawing/2014/main" val="1234441071"/>
                    </a:ext>
                  </a:extLst>
                </a:gridCol>
                <a:gridCol w="451293">
                  <a:extLst>
                    <a:ext uri="{9D8B030D-6E8A-4147-A177-3AD203B41FA5}">
                      <a16:colId xmlns:a16="http://schemas.microsoft.com/office/drawing/2014/main" val="3982439699"/>
                    </a:ext>
                  </a:extLst>
                </a:gridCol>
                <a:gridCol w="451293">
                  <a:extLst>
                    <a:ext uri="{9D8B030D-6E8A-4147-A177-3AD203B41FA5}">
                      <a16:colId xmlns:a16="http://schemas.microsoft.com/office/drawing/2014/main" val="3404779382"/>
                    </a:ext>
                  </a:extLst>
                </a:gridCol>
                <a:gridCol w="451293">
                  <a:extLst>
                    <a:ext uri="{9D8B030D-6E8A-4147-A177-3AD203B41FA5}">
                      <a16:colId xmlns:a16="http://schemas.microsoft.com/office/drawing/2014/main" val="6556170"/>
                    </a:ext>
                  </a:extLst>
                </a:gridCol>
                <a:gridCol w="451293">
                  <a:extLst>
                    <a:ext uri="{9D8B030D-6E8A-4147-A177-3AD203B41FA5}">
                      <a16:colId xmlns:a16="http://schemas.microsoft.com/office/drawing/2014/main" val="1147400020"/>
                    </a:ext>
                  </a:extLst>
                </a:gridCol>
                <a:gridCol w="451293">
                  <a:extLst>
                    <a:ext uri="{9D8B030D-6E8A-4147-A177-3AD203B41FA5}">
                      <a16:colId xmlns:a16="http://schemas.microsoft.com/office/drawing/2014/main" val="303678166"/>
                    </a:ext>
                  </a:extLst>
                </a:gridCol>
                <a:gridCol w="451293">
                  <a:extLst>
                    <a:ext uri="{9D8B030D-6E8A-4147-A177-3AD203B41FA5}">
                      <a16:colId xmlns:a16="http://schemas.microsoft.com/office/drawing/2014/main" val="4209420238"/>
                    </a:ext>
                  </a:extLst>
                </a:gridCol>
                <a:gridCol w="451293">
                  <a:extLst>
                    <a:ext uri="{9D8B030D-6E8A-4147-A177-3AD203B41FA5}">
                      <a16:colId xmlns:a16="http://schemas.microsoft.com/office/drawing/2014/main" val="4240094993"/>
                    </a:ext>
                  </a:extLst>
                </a:gridCol>
              </a:tblGrid>
              <a:tr h="497489">
                <a:tc>
                  <a:txBody>
                    <a:bodyPr/>
                    <a:lstStyle/>
                    <a:p>
                      <a:pPr algn="ctr"/>
                      <a:r>
                        <a:rPr lang="en-IN" sz="1100" dirty="0"/>
                        <a:t>PA 8</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 9</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 10</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  11</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PA12</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PA13</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PA14</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IN" sz="1100" dirty="0"/>
                        <a:t>PA15</a:t>
                      </a:r>
                      <a:endParaRPr lang="en-US" sz="1100" dirty="0"/>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866935815"/>
                  </a:ext>
                </a:extLst>
              </a:tr>
            </a:tbl>
          </a:graphicData>
        </a:graphic>
      </p:graphicFrame>
      <p:pic>
        <p:nvPicPr>
          <p:cNvPr id="16" name="Picture 15">
            <a:extLst>
              <a:ext uri="{FF2B5EF4-FFF2-40B4-BE49-F238E27FC236}">
                <a16:creationId xmlns:a16="http://schemas.microsoft.com/office/drawing/2014/main" id="{44F7E6A4-B302-4C20-BC66-ABA5625F9B8D}"/>
              </a:ext>
            </a:extLst>
          </p:cNvPr>
          <p:cNvPicPr>
            <a:picLocks noChangeAspect="1"/>
          </p:cNvPicPr>
          <p:nvPr/>
        </p:nvPicPr>
        <p:blipFill>
          <a:blip r:embed="rId3"/>
          <a:stretch>
            <a:fillRect/>
          </a:stretch>
        </p:blipFill>
        <p:spPr>
          <a:xfrm>
            <a:off x="8059487" y="3440031"/>
            <a:ext cx="3310260" cy="3389276"/>
          </a:xfrm>
          <a:prstGeom prst="rect">
            <a:avLst/>
          </a:prstGeom>
        </p:spPr>
      </p:pic>
    </p:spTree>
    <p:extLst>
      <p:ext uri="{BB962C8B-B14F-4D97-AF65-F5344CB8AC3E}">
        <p14:creationId xmlns:p14="http://schemas.microsoft.com/office/powerpoint/2010/main" val="2983304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3C9323-606F-4CD8-8FE4-AA422D2F743F}"/>
              </a:ext>
            </a:extLst>
          </p:cNvPr>
          <p:cNvSpPr txBox="1"/>
          <p:nvPr/>
        </p:nvSpPr>
        <p:spPr>
          <a:xfrm>
            <a:off x="708834" y="453657"/>
            <a:ext cx="10547497" cy="748988"/>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GPIO Input &amp; Output Mode</a:t>
            </a:r>
            <a:endParaRPr lang="en-US" sz="4267" b="1" dirty="0">
              <a:solidFill>
                <a:srgbClr val="FFFF00"/>
              </a:solidFill>
              <a:latin typeface="Helvetica Neue" panose="020B0604020202020204" charset="0"/>
              <a:cs typeface="Helvetica Neue" panose="020B0604020202020204" charset="0"/>
            </a:endParaRPr>
          </a:p>
        </p:txBody>
      </p:sp>
      <p:sp>
        <p:nvSpPr>
          <p:cNvPr id="10" name="TextBox 9">
            <a:extLst>
              <a:ext uri="{FF2B5EF4-FFF2-40B4-BE49-F238E27FC236}">
                <a16:creationId xmlns:a16="http://schemas.microsoft.com/office/drawing/2014/main" id="{2E0EC3B5-946A-4C9C-B802-9351726F1EC7}"/>
              </a:ext>
            </a:extLst>
          </p:cNvPr>
          <p:cNvSpPr txBox="1"/>
          <p:nvPr/>
        </p:nvSpPr>
        <p:spPr>
          <a:xfrm>
            <a:off x="1587797" y="5897521"/>
            <a:ext cx="4737847" cy="502766"/>
          </a:xfrm>
          <a:prstGeom prst="rect">
            <a:avLst/>
          </a:prstGeom>
          <a:noFill/>
        </p:spPr>
        <p:txBody>
          <a:bodyPr wrap="square" rtlCol="0">
            <a:spAutoFit/>
          </a:bodyPr>
          <a:lstStyle/>
          <a:p>
            <a:pPr algn="ctr"/>
            <a:r>
              <a:rPr lang="en-IN" sz="2667" b="1" dirty="0">
                <a:solidFill>
                  <a:srgbClr val="FFFF00"/>
                </a:solidFill>
                <a:latin typeface="Gill Sans" panose="020B0604020202020204" charset="0"/>
                <a:cs typeface="Gill Sans" panose="020B0604020202020204" charset="0"/>
              </a:rPr>
              <a:t>Output Buffer</a:t>
            </a:r>
            <a:endParaRPr lang="en-US" sz="2667" b="1" dirty="0">
              <a:solidFill>
                <a:srgbClr val="FFFF00"/>
              </a:solidFill>
              <a:latin typeface="Gill Sans" panose="020B0604020202020204" charset="0"/>
              <a:cs typeface="Gill Sans" panose="020B0604020202020204" charset="0"/>
            </a:endParaRPr>
          </a:p>
        </p:txBody>
      </p:sp>
      <p:sp>
        <p:nvSpPr>
          <p:cNvPr id="12" name="TextBox 11">
            <a:extLst>
              <a:ext uri="{FF2B5EF4-FFF2-40B4-BE49-F238E27FC236}">
                <a16:creationId xmlns:a16="http://schemas.microsoft.com/office/drawing/2014/main" id="{88928CE0-3035-497C-9B64-870100B7C37E}"/>
              </a:ext>
            </a:extLst>
          </p:cNvPr>
          <p:cNvSpPr txBox="1"/>
          <p:nvPr/>
        </p:nvSpPr>
        <p:spPr>
          <a:xfrm>
            <a:off x="5267085" y="5831369"/>
            <a:ext cx="4737847" cy="502766"/>
          </a:xfrm>
          <a:prstGeom prst="rect">
            <a:avLst/>
          </a:prstGeom>
          <a:noFill/>
        </p:spPr>
        <p:txBody>
          <a:bodyPr wrap="square" rtlCol="0">
            <a:spAutoFit/>
          </a:bodyPr>
          <a:lstStyle/>
          <a:p>
            <a:pPr algn="ctr"/>
            <a:r>
              <a:rPr lang="en-IN" sz="2667" b="1" dirty="0">
                <a:solidFill>
                  <a:srgbClr val="FFFF00"/>
                </a:solidFill>
                <a:latin typeface="Gill Sans" panose="020B0604020202020204" charset="0"/>
                <a:cs typeface="Gill Sans" panose="020B0604020202020204" charset="0"/>
              </a:rPr>
              <a:t>Input Buffer</a:t>
            </a:r>
            <a:endParaRPr lang="en-US" sz="2667" b="1" dirty="0">
              <a:solidFill>
                <a:srgbClr val="FFFF00"/>
              </a:solidFill>
              <a:latin typeface="Gill Sans" panose="020B0604020202020204" charset="0"/>
              <a:cs typeface="Gill Sans" panose="020B0604020202020204" charset="0"/>
            </a:endParaRPr>
          </a:p>
        </p:txBody>
      </p:sp>
      <p:sp>
        <p:nvSpPr>
          <p:cNvPr id="13" name="Rectangle 12">
            <a:extLst>
              <a:ext uri="{FF2B5EF4-FFF2-40B4-BE49-F238E27FC236}">
                <a16:creationId xmlns:a16="http://schemas.microsoft.com/office/drawing/2014/main" id="{C6EBC4B4-3086-4070-8A2E-19F37A228803}"/>
              </a:ext>
            </a:extLst>
          </p:cNvPr>
          <p:cNvSpPr/>
          <p:nvPr/>
        </p:nvSpPr>
        <p:spPr>
          <a:xfrm>
            <a:off x="6143269" y="1675951"/>
            <a:ext cx="125508" cy="3937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1" name="Isosceles Triangle 10">
            <a:extLst>
              <a:ext uri="{FF2B5EF4-FFF2-40B4-BE49-F238E27FC236}">
                <a16:creationId xmlns:a16="http://schemas.microsoft.com/office/drawing/2014/main" id="{DEFA8E49-7A81-40FA-9E38-08C20AE026A2}"/>
              </a:ext>
            </a:extLst>
          </p:cNvPr>
          <p:cNvSpPr/>
          <p:nvPr/>
        </p:nvSpPr>
        <p:spPr>
          <a:xfrm rot="5562177">
            <a:off x="1296249" y="3552819"/>
            <a:ext cx="269357" cy="3118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14" name="Straight Connector 13">
            <a:extLst>
              <a:ext uri="{FF2B5EF4-FFF2-40B4-BE49-F238E27FC236}">
                <a16:creationId xmlns:a16="http://schemas.microsoft.com/office/drawing/2014/main" id="{25286719-FDD1-4D77-A0A6-3FE6EFB611F7}"/>
              </a:ext>
            </a:extLst>
          </p:cNvPr>
          <p:cNvCxnSpPr>
            <a:cxnSpLocks/>
            <a:endCxn id="11" idx="3"/>
          </p:cNvCxnSpPr>
          <p:nvPr/>
        </p:nvCxnSpPr>
        <p:spPr>
          <a:xfrm>
            <a:off x="800063" y="3684111"/>
            <a:ext cx="475095" cy="173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FB15569B-9CDD-4A9C-870C-E4066D2901CA}"/>
              </a:ext>
            </a:extLst>
          </p:cNvPr>
          <p:cNvSpPr/>
          <p:nvPr/>
        </p:nvSpPr>
        <p:spPr>
          <a:xfrm>
            <a:off x="1578874" y="3623590"/>
            <a:ext cx="150849" cy="178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16" name="Straight Connector 15">
            <a:extLst>
              <a:ext uri="{FF2B5EF4-FFF2-40B4-BE49-F238E27FC236}">
                <a16:creationId xmlns:a16="http://schemas.microsoft.com/office/drawing/2014/main" id="{27698260-2FF8-46A4-9AC0-2F6DF325D43A}"/>
              </a:ext>
            </a:extLst>
          </p:cNvPr>
          <p:cNvCxnSpPr>
            <a:cxnSpLocks/>
          </p:cNvCxnSpPr>
          <p:nvPr/>
        </p:nvCxnSpPr>
        <p:spPr>
          <a:xfrm>
            <a:off x="1729723" y="3712685"/>
            <a:ext cx="7715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0A89D93-802C-41C6-9F23-86DB73EECE0E}"/>
              </a:ext>
            </a:extLst>
          </p:cNvPr>
          <p:cNvCxnSpPr>
            <a:cxnSpLocks/>
          </p:cNvCxnSpPr>
          <p:nvPr/>
        </p:nvCxnSpPr>
        <p:spPr>
          <a:xfrm>
            <a:off x="2501270" y="3056632"/>
            <a:ext cx="0" cy="1364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EB713E7-A935-45D9-AB31-69CCF6EB8F04}"/>
              </a:ext>
            </a:extLst>
          </p:cNvPr>
          <p:cNvCxnSpPr>
            <a:cxnSpLocks/>
          </p:cNvCxnSpPr>
          <p:nvPr/>
        </p:nvCxnSpPr>
        <p:spPr>
          <a:xfrm>
            <a:off x="2501272" y="3056631"/>
            <a:ext cx="5812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ABD0AA5-E2E2-4C14-AB47-11099E45B54F}"/>
              </a:ext>
            </a:extLst>
          </p:cNvPr>
          <p:cNvCxnSpPr>
            <a:cxnSpLocks/>
          </p:cNvCxnSpPr>
          <p:nvPr/>
        </p:nvCxnSpPr>
        <p:spPr>
          <a:xfrm>
            <a:off x="2491823" y="4408147"/>
            <a:ext cx="581247"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A3A54EA6-3C18-4CC5-80AE-6D31033DC450}"/>
              </a:ext>
            </a:extLst>
          </p:cNvPr>
          <p:cNvSpPr/>
          <p:nvPr/>
        </p:nvSpPr>
        <p:spPr>
          <a:xfrm>
            <a:off x="3073070" y="2971575"/>
            <a:ext cx="60959" cy="17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21" name="Straight Connector 20">
            <a:extLst>
              <a:ext uri="{FF2B5EF4-FFF2-40B4-BE49-F238E27FC236}">
                <a16:creationId xmlns:a16="http://schemas.microsoft.com/office/drawing/2014/main" id="{606843FD-3CA4-4D64-8FBE-88E54DBD0302}"/>
              </a:ext>
            </a:extLst>
          </p:cNvPr>
          <p:cNvCxnSpPr>
            <a:cxnSpLocks/>
          </p:cNvCxnSpPr>
          <p:nvPr/>
        </p:nvCxnSpPr>
        <p:spPr>
          <a:xfrm>
            <a:off x="3134028" y="2843981"/>
            <a:ext cx="0" cy="415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F4CF29F-B293-4A04-BBBF-28682173FB1B}"/>
              </a:ext>
            </a:extLst>
          </p:cNvPr>
          <p:cNvCxnSpPr>
            <a:cxnSpLocks/>
          </p:cNvCxnSpPr>
          <p:nvPr/>
        </p:nvCxnSpPr>
        <p:spPr>
          <a:xfrm>
            <a:off x="3082044" y="4190794"/>
            <a:ext cx="0" cy="387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333462-AC30-4F87-B2C9-A94CF0DBA9D1}"/>
              </a:ext>
            </a:extLst>
          </p:cNvPr>
          <p:cNvCxnSpPr>
            <a:cxnSpLocks/>
          </p:cNvCxnSpPr>
          <p:nvPr/>
        </p:nvCxnSpPr>
        <p:spPr>
          <a:xfrm>
            <a:off x="3337228" y="2702211"/>
            <a:ext cx="0" cy="6284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9A9F988-781D-4E50-943C-8C3FB1C186D6}"/>
              </a:ext>
            </a:extLst>
          </p:cNvPr>
          <p:cNvCxnSpPr>
            <a:cxnSpLocks/>
          </p:cNvCxnSpPr>
          <p:nvPr/>
        </p:nvCxnSpPr>
        <p:spPr>
          <a:xfrm>
            <a:off x="3285244" y="4077359"/>
            <a:ext cx="0" cy="619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614F014-5CD8-4EF1-B997-C5A121DED7A8}"/>
              </a:ext>
            </a:extLst>
          </p:cNvPr>
          <p:cNvCxnSpPr>
            <a:cxnSpLocks/>
          </p:cNvCxnSpPr>
          <p:nvPr/>
        </p:nvCxnSpPr>
        <p:spPr>
          <a:xfrm>
            <a:off x="3337229" y="2834522"/>
            <a:ext cx="4966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68FA4C4-C84D-4703-BC33-CDC478C6BBCA}"/>
              </a:ext>
            </a:extLst>
          </p:cNvPr>
          <p:cNvCxnSpPr>
            <a:cxnSpLocks/>
          </p:cNvCxnSpPr>
          <p:nvPr/>
        </p:nvCxnSpPr>
        <p:spPr>
          <a:xfrm>
            <a:off x="3341951" y="3222022"/>
            <a:ext cx="4919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287BCD7-E939-4AD4-9416-C423F1CE6A0F}"/>
              </a:ext>
            </a:extLst>
          </p:cNvPr>
          <p:cNvCxnSpPr>
            <a:cxnSpLocks/>
          </p:cNvCxnSpPr>
          <p:nvPr/>
        </p:nvCxnSpPr>
        <p:spPr>
          <a:xfrm>
            <a:off x="3285245" y="4171866"/>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4C28206-3F29-4686-9514-58C6D266E381}"/>
              </a:ext>
            </a:extLst>
          </p:cNvPr>
          <p:cNvCxnSpPr>
            <a:cxnSpLocks/>
          </p:cNvCxnSpPr>
          <p:nvPr/>
        </p:nvCxnSpPr>
        <p:spPr>
          <a:xfrm>
            <a:off x="3261607" y="4559369"/>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FD3DD10-81C9-4E85-814C-742FC0CBD32E}"/>
              </a:ext>
            </a:extLst>
          </p:cNvPr>
          <p:cNvCxnSpPr>
            <a:cxnSpLocks/>
          </p:cNvCxnSpPr>
          <p:nvPr/>
        </p:nvCxnSpPr>
        <p:spPr>
          <a:xfrm>
            <a:off x="3833885" y="2206026"/>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E58AD56-AEEB-4255-96DC-9119059C7270}"/>
              </a:ext>
            </a:extLst>
          </p:cNvPr>
          <p:cNvCxnSpPr>
            <a:cxnSpLocks/>
          </p:cNvCxnSpPr>
          <p:nvPr/>
        </p:nvCxnSpPr>
        <p:spPr>
          <a:xfrm>
            <a:off x="3824430" y="3222022"/>
            <a:ext cx="0" cy="930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13B31BC-E1D2-4D6B-B914-E527B7319D68}"/>
              </a:ext>
            </a:extLst>
          </p:cNvPr>
          <p:cNvCxnSpPr>
            <a:cxnSpLocks/>
          </p:cNvCxnSpPr>
          <p:nvPr/>
        </p:nvCxnSpPr>
        <p:spPr>
          <a:xfrm>
            <a:off x="3829156" y="4540478"/>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B109441-0D9E-4E61-BDFF-32DE5FB00682}"/>
              </a:ext>
            </a:extLst>
          </p:cNvPr>
          <p:cNvCxnSpPr>
            <a:cxnSpLocks/>
          </p:cNvCxnSpPr>
          <p:nvPr/>
        </p:nvCxnSpPr>
        <p:spPr>
          <a:xfrm flipV="1">
            <a:off x="3592882" y="5178434"/>
            <a:ext cx="425303" cy="18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DFE0BA-7262-44F3-9BCD-08454A43F658}"/>
              </a:ext>
            </a:extLst>
          </p:cNvPr>
          <p:cNvCxnSpPr>
            <a:cxnSpLocks/>
          </p:cNvCxnSpPr>
          <p:nvPr/>
        </p:nvCxnSpPr>
        <p:spPr>
          <a:xfrm>
            <a:off x="3725186" y="5277678"/>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895E359-47A6-4108-9CAD-3950E97514EA}"/>
              </a:ext>
            </a:extLst>
          </p:cNvPr>
          <p:cNvCxnSpPr>
            <a:cxnSpLocks/>
          </p:cNvCxnSpPr>
          <p:nvPr/>
        </p:nvCxnSpPr>
        <p:spPr>
          <a:xfrm>
            <a:off x="3763006" y="5386351"/>
            <a:ext cx="137039"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920081B-0ACC-4537-9104-20352E5AD552}"/>
              </a:ext>
            </a:extLst>
          </p:cNvPr>
          <p:cNvSpPr/>
          <p:nvPr/>
        </p:nvSpPr>
        <p:spPr>
          <a:xfrm>
            <a:off x="4840435" y="3623590"/>
            <a:ext cx="354415" cy="178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36" name="Straight Connector 35">
            <a:extLst>
              <a:ext uri="{FF2B5EF4-FFF2-40B4-BE49-F238E27FC236}">
                <a16:creationId xmlns:a16="http://schemas.microsoft.com/office/drawing/2014/main" id="{AD1AF6F1-5E59-4ADB-8C89-701D93168A7D}"/>
              </a:ext>
            </a:extLst>
          </p:cNvPr>
          <p:cNvCxnSpPr>
            <a:cxnSpLocks/>
            <a:endCxn id="35" idx="1"/>
          </p:cNvCxnSpPr>
          <p:nvPr/>
        </p:nvCxnSpPr>
        <p:spPr>
          <a:xfrm>
            <a:off x="3824431" y="3712685"/>
            <a:ext cx="101600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C26FB56-A491-41BF-8473-6C60C799B33C}"/>
              </a:ext>
            </a:extLst>
          </p:cNvPr>
          <p:cNvCxnSpPr>
            <a:cxnSpLocks/>
          </p:cNvCxnSpPr>
          <p:nvPr/>
        </p:nvCxnSpPr>
        <p:spPr>
          <a:xfrm>
            <a:off x="5190130" y="3703226"/>
            <a:ext cx="727737" cy="9459"/>
          </a:xfrm>
          <a:prstGeom prst="line">
            <a:avLst/>
          </a:prstGeom>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FB94D39-D34E-44D6-9095-2FAA42F86E50}"/>
              </a:ext>
            </a:extLst>
          </p:cNvPr>
          <p:cNvSpPr/>
          <p:nvPr/>
        </p:nvSpPr>
        <p:spPr>
          <a:xfrm>
            <a:off x="5917866" y="3666123"/>
            <a:ext cx="151217" cy="8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39" name="TextBox 38">
            <a:extLst>
              <a:ext uri="{FF2B5EF4-FFF2-40B4-BE49-F238E27FC236}">
                <a16:creationId xmlns:a16="http://schemas.microsoft.com/office/drawing/2014/main" id="{A6D0D1CB-A6A7-47CF-A2F1-1D4977A2224F}"/>
              </a:ext>
            </a:extLst>
          </p:cNvPr>
          <p:cNvSpPr txBox="1"/>
          <p:nvPr/>
        </p:nvSpPr>
        <p:spPr>
          <a:xfrm>
            <a:off x="4117419" y="3450027"/>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Drain</a:t>
            </a:r>
            <a:endParaRPr lang="en-US" sz="1200" b="1" dirty="0">
              <a:solidFill>
                <a:srgbClr val="FFFF00"/>
              </a:solidFill>
              <a:latin typeface="Gill Sans" panose="020B0604020202020204" charset="0"/>
              <a:cs typeface="Gill Sans" panose="020B0604020202020204" charset="0"/>
            </a:endParaRPr>
          </a:p>
        </p:txBody>
      </p:sp>
      <p:sp>
        <p:nvSpPr>
          <p:cNvPr id="40" name="TextBox 39">
            <a:extLst>
              <a:ext uri="{FF2B5EF4-FFF2-40B4-BE49-F238E27FC236}">
                <a16:creationId xmlns:a16="http://schemas.microsoft.com/office/drawing/2014/main" id="{5826C353-739C-42FB-963A-221B074FB5FC}"/>
              </a:ext>
            </a:extLst>
          </p:cNvPr>
          <p:cNvSpPr txBox="1"/>
          <p:nvPr/>
        </p:nvSpPr>
        <p:spPr>
          <a:xfrm>
            <a:off x="3285244" y="4221989"/>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NMOS</a:t>
            </a:r>
            <a:endParaRPr lang="en-US" sz="1200" b="1" dirty="0">
              <a:solidFill>
                <a:srgbClr val="FFFF00"/>
              </a:solidFill>
              <a:latin typeface="Gill Sans" panose="020B0604020202020204" charset="0"/>
              <a:cs typeface="Gill Sans" panose="020B0604020202020204" charset="0"/>
            </a:endParaRPr>
          </a:p>
        </p:txBody>
      </p:sp>
      <p:sp>
        <p:nvSpPr>
          <p:cNvPr id="41" name="TextBox 40">
            <a:extLst>
              <a:ext uri="{FF2B5EF4-FFF2-40B4-BE49-F238E27FC236}">
                <a16:creationId xmlns:a16="http://schemas.microsoft.com/office/drawing/2014/main" id="{E002F3EF-1AB6-475E-B924-94C6B974A81D}"/>
              </a:ext>
            </a:extLst>
          </p:cNvPr>
          <p:cNvSpPr txBox="1"/>
          <p:nvPr/>
        </p:nvSpPr>
        <p:spPr>
          <a:xfrm>
            <a:off x="3837018" y="2401478"/>
            <a:ext cx="841151"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Source</a:t>
            </a:r>
            <a:endParaRPr lang="en-US" sz="1600" b="1" dirty="0">
              <a:solidFill>
                <a:srgbClr val="FFFF00"/>
              </a:solidFill>
              <a:latin typeface="Gill Sans" panose="020B0604020202020204" charset="0"/>
              <a:cs typeface="Gill Sans" panose="020B0604020202020204" charset="0"/>
            </a:endParaRPr>
          </a:p>
        </p:txBody>
      </p:sp>
      <p:sp>
        <p:nvSpPr>
          <p:cNvPr id="42" name="TextBox 41">
            <a:extLst>
              <a:ext uri="{FF2B5EF4-FFF2-40B4-BE49-F238E27FC236}">
                <a16:creationId xmlns:a16="http://schemas.microsoft.com/office/drawing/2014/main" id="{7A36B6DD-949D-49BB-A53C-E9132D6FF154}"/>
              </a:ext>
            </a:extLst>
          </p:cNvPr>
          <p:cNvSpPr txBox="1"/>
          <p:nvPr/>
        </p:nvSpPr>
        <p:spPr>
          <a:xfrm>
            <a:off x="3791350" y="4785543"/>
            <a:ext cx="1016001"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Source</a:t>
            </a:r>
            <a:endParaRPr lang="en-US" b="1" dirty="0">
              <a:solidFill>
                <a:srgbClr val="FFFF00"/>
              </a:solidFill>
              <a:latin typeface="Gill Sans" panose="020B0604020202020204" charset="0"/>
              <a:cs typeface="Gill Sans" panose="020B0604020202020204" charset="0"/>
            </a:endParaRPr>
          </a:p>
        </p:txBody>
      </p:sp>
      <p:sp>
        <p:nvSpPr>
          <p:cNvPr id="43" name="TextBox 42">
            <a:extLst>
              <a:ext uri="{FF2B5EF4-FFF2-40B4-BE49-F238E27FC236}">
                <a16:creationId xmlns:a16="http://schemas.microsoft.com/office/drawing/2014/main" id="{7F2A1C7A-7BDE-4AAA-BB1E-3D26089574EB}"/>
              </a:ext>
            </a:extLst>
          </p:cNvPr>
          <p:cNvSpPr txBox="1"/>
          <p:nvPr/>
        </p:nvSpPr>
        <p:spPr>
          <a:xfrm>
            <a:off x="3500725" y="2466910"/>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T1</a:t>
            </a:r>
            <a:endParaRPr lang="en-US" sz="1200" b="1" dirty="0">
              <a:solidFill>
                <a:srgbClr val="FFFF00"/>
              </a:solidFill>
              <a:latin typeface="Gill Sans" panose="020B0604020202020204" charset="0"/>
              <a:cs typeface="Gill Sans" panose="020B0604020202020204" charset="0"/>
            </a:endParaRPr>
          </a:p>
        </p:txBody>
      </p:sp>
      <p:sp>
        <p:nvSpPr>
          <p:cNvPr id="44" name="TextBox 43">
            <a:extLst>
              <a:ext uri="{FF2B5EF4-FFF2-40B4-BE49-F238E27FC236}">
                <a16:creationId xmlns:a16="http://schemas.microsoft.com/office/drawing/2014/main" id="{05FB7213-0F31-4EA0-82FD-9F074A6AE25F}"/>
              </a:ext>
            </a:extLst>
          </p:cNvPr>
          <p:cNvSpPr txBox="1"/>
          <p:nvPr/>
        </p:nvSpPr>
        <p:spPr>
          <a:xfrm>
            <a:off x="4774271" y="3300295"/>
            <a:ext cx="65212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45" name="TextBox 44">
            <a:extLst>
              <a:ext uri="{FF2B5EF4-FFF2-40B4-BE49-F238E27FC236}">
                <a16:creationId xmlns:a16="http://schemas.microsoft.com/office/drawing/2014/main" id="{B92DA3FF-DDBA-4A25-A9D9-15332E83C408}"/>
              </a:ext>
            </a:extLst>
          </p:cNvPr>
          <p:cNvSpPr txBox="1"/>
          <p:nvPr/>
        </p:nvSpPr>
        <p:spPr>
          <a:xfrm>
            <a:off x="3341951" y="2933758"/>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PMOS</a:t>
            </a:r>
            <a:endParaRPr lang="en-US" sz="1200" b="1" dirty="0">
              <a:solidFill>
                <a:srgbClr val="FFFF00"/>
              </a:solidFill>
              <a:latin typeface="Gill Sans" panose="020B0604020202020204" charset="0"/>
              <a:cs typeface="Gill Sans" panose="020B0604020202020204" charset="0"/>
            </a:endParaRPr>
          </a:p>
        </p:txBody>
      </p:sp>
      <p:sp>
        <p:nvSpPr>
          <p:cNvPr id="46" name="TextBox 45">
            <a:extLst>
              <a:ext uri="{FF2B5EF4-FFF2-40B4-BE49-F238E27FC236}">
                <a16:creationId xmlns:a16="http://schemas.microsoft.com/office/drawing/2014/main" id="{14C1F40A-E1B6-435A-B97F-26207FED71AD}"/>
              </a:ext>
            </a:extLst>
          </p:cNvPr>
          <p:cNvSpPr txBox="1"/>
          <p:nvPr/>
        </p:nvSpPr>
        <p:spPr>
          <a:xfrm>
            <a:off x="3438356" y="4578267"/>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T2</a:t>
            </a:r>
            <a:endParaRPr lang="en-US" sz="1200" b="1" dirty="0">
              <a:solidFill>
                <a:srgbClr val="FFFF00"/>
              </a:solidFill>
              <a:latin typeface="Gill Sans" panose="020B0604020202020204" charset="0"/>
              <a:cs typeface="Gill Sans" panose="020B0604020202020204" charset="0"/>
            </a:endParaRPr>
          </a:p>
        </p:txBody>
      </p:sp>
      <p:sp>
        <p:nvSpPr>
          <p:cNvPr id="47" name="TextBox 46">
            <a:extLst>
              <a:ext uri="{FF2B5EF4-FFF2-40B4-BE49-F238E27FC236}">
                <a16:creationId xmlns:a16="http://schemas.microsoft.com/office/drawing/2014/main" id="{363B7520-C896-4C41-AA2E-89B9CAF0B0B6}"/>
              </a:ext>
            </a:extLst>
          </p:cNvPr>
          <p:cNvSpPr txBox="1"/>
          <p:nvPr/>
        </p:nvSpPr>
        <p:spPr>
          <a:xfrm>
            <a:off x="2452739" y="4322436"/>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48" name="TextBox 47">
            <a:extLst>
              <a:ext uri="{FF2B5EF4-FFF2-40B4-BE49-F238E27FC236}">
                <a16:creationId xmlns:a16="http://schemas.microsoft.com/office/drawing/2014/main" id="{BBBC1332-925D-4E71-8F35-98613D5408C9}"/>
              </a:ext>
            </a:extLst>
          </p:cNvPr>
          <p:cNvSpPr txBox="1"/>
          <p:nvPr/>
        </p:nvSpPr>
        <p:spPr>
          <a:xfrm>
            <a:off x="2443285" y="2753527"/>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49" name="Oval 48">
            <a:extLst>
              <a:ext uri="{FF2B5EF4-FFF2-40B4-BE49-F238E27FC236}">
                <a16:creationId xmlns:a16="http://schemas.microsoft.com/office/drawing/2014/main" id="{5E85F81E-7A3F-4F39-B87C-EFCDB7DA2F41}"/>
              </a:ext>
            </a:extLst>
          </p:cNvPr>
          <p:cNvSpPr/>
          <p:nvPr/>
        </p:nvSpPr>
        <p:spPr>
          <a:xfrm>
            <a:off x="3739364" y="2050082"/>
            <a:ext cx="162092" cy="171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50" name="TextBox 49">
            <a:extLst>
              <a:ext uri="{FF2B5EF4-FFF2-40B4-BE49-F238E27FC236}">
                <a16:creationId xmlns:a16="http://schemas.microsoft.com/office/drawing/2014/main" id="{059D749F-01A6-47EE-A4E5-0D99A88A5278}"/>
              </a:ext>
            </a:extLst>
          </p:cNvPr>
          <p:cNvSpPr txBox="1"/>
          <p:nvPr/>
        </p:nvSpPr>
        <p:spPr>
          <a:xfrm>
            <a:off x="3431265" y="1768252"/>
            <a:ext cx="91298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+VCC</a:t>
            </a:r>
            <a:endParaRPr lang="en-US" sz="1600" b="1" dirty="0">
              <a:solidFill>
                <a:srgbClr val="FFFF00"/>
              </a:solidFill>
              <a:latin typeface="Gill Sans" panose="020B0604020202020204" charset="0"/>
              <a:cs typeface="Gill Sans" panose="020B0604020202020204" charset="0"/>
            </a:endParaRPr>
          </a:p>
        </p:txBody>
      </p:sp>
      <p:sp>
        <p:nvSpPr>
          <p:cNvPr id="51" name="TextBox 50">
            <a:extLst>
              <a:ext uri="{FF2B5EF4-FFF2-40B4-BE49-F238E27FC236}">
                <a16:creationId xmlns:a16="http://schemas.microsoft.com/office/drawing/2014/main" id="{78F10A3F-210A-4B38-BEE6-345304C9ED30}"/>
              </a:ext>
            </a:extLst>
          </p:cNvPr>
          <p:cNvSpPr txBox="1"/>
          <p:nvPr/>
        </p:nvSpPr>
        <p:spPr>
          <a:xfrm>
            <a:off x="3555062" y="5399874"/>
            <a:ext cx="70885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GND</a:t>
            </a:r>
            <a:endParaRPr lang="en-US" b="1" dirty="0">
              <a:solidFill>
                <a:srgbClr val="FFFF00"/>
              </a:solidFill>
              <a:latin typeface="Gill Sans" panose="020B0604020202020204" charset="0"/>
              <a:cs typeface="Gill Sans" panose="020B0604020202020204" charset="0"/>
            </a:endParaRPr>
          </a:p>
        </p:txBody>
      </p:sp>
      <p:sp>
        <p:nvSpPr>
          <p:cNvPr id="52" name="Isosceles Triangle 51">
            <a:extLst>
              <a:ext uri="{FF2B5EF4-FFF2-40B4-BE49-F238E27FC236}">
                <a16:creationId xmlns:a16="http://schemas.microsoft.com/office/drawing/2014/main" id="{0D8D1A76-EE4C-4734-A2DD-26E59CDA6247}"/>
              </a:ext>
            </a:extLst>
          </p:cNvPr>
          <p:cNvSpPr/>
          <p:nvPr/>
        </p:nvSpPr>
        <p:spPr>
          <a:xfrm rot="16024616">
            <a:off x="9703618" y="3674107"/>
            <a:ext cx="269357" cy="3118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53" name="Straight Connector 52">
            <a:extLst>
              <a:ext uri="{FF2B5EF4-FFF2-40B4-BE49-F238E27FC236}">
                <a16:creationId xmlns:a16="http://schemas.microsoft.com/office/drawing/2014/main" id="{74AE4E2A-D535-4CDF-9B6E-3BF5459017F1}"/>
              </a:ext>
            </a:extLst>
          </p:cNvPr>
          <p:cNvCxnSpPr>
            <a:cxnSpLocks/>
          </p:cNvCxnSpPr>
          <p:nvPr/>
        </p:nvCxnSpPr>
        <p:spPr>
          <a:xfrm>
            <a:off x="9987156" y="3819575"/>
            <a:ext cx="446987"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5F8C455E-1F48-4850-B362-3810972BE9C5}"/>
              </a:ext>
            </a:extLst>
          </p:cNvPr>
          <p:cNvSpPr/>
          <p:nvPr/>
        </p:nvSpPr>
        <p:spPr>
          <a:xfrm>
            <a:off x="9524958" y="3716356"/>
            <a:ext cx="150849" cy="178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55" name="Straight Connector 54">
            <a:extLst>
              <a:ext uri="{FF2B5EF4-FFF2-40B4-BE49-F238E27FC236}">
                <a16:creationId xmlns:a16="http://schemas.microsoft.com/office/drawing/2014/main" id="{0562623D-35B7-42CF-B5EB-7D403E9FF8C4}"/>
              </a:ext>
            </a:extLst>
          </p:cNvPr>
          <p:cNvCxnSpPr>
            <a:cxnSpLocks/>
          </p:cNvCxnSpPr>
          <p:nvPr/>
        </p:nvCxnSpPr>
        <p:spPr>
          <a:xfrm>
            <a:off x="8751324" y="3829071"/>
            <a:ext cx="7715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6975BF4-AEED-4A90-80C6-6ADD18A16183}"/>
              </a:ext>
            </a:extLst>
          </p:cNvPr>
          <p:cNvCxnSpPr>
            <a:cxnSpLocks/>
          </p:cNvCxnSpPr>
          <p:nvPr/>
        </p:nvCxnSpPr>
        <p:spPr>
          <a:xfrm>
            <a:off x="8746153" y="3149398"/>
            <a:ext cx="0" cy="1364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050B7DC-D0A2-492E-A1B3-470749D4E7F8}"/>
              </a:ext>
            </a:extLst>
          </p:cNvPr>
          <p:cNvCxnSpPr>
            <a:cxnSpLocks/>
          </p:cNvCxnSpPr>
          <p:nvPr/>
        </p:nvCxnSpPr>
        <p:spPr>
          <a:xfrm>
            <a:off x="8164906" y="3149397"/>
            <a:ext cx="5812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357C0E0-541E-413B-88C6-23B0479F5CAA}"/>
              </a:ext>
            </a:extLst>
          </p:cNvPr>
          <p:cNvCxnSpPr>
            <a:cxnSpLocks/>
          </p:cNvCxnSpPr>
          <p:nvPr/>
        </p:nvCxnSpPr>
        <p:spPr>
          <a:xfrm>
            <a:off x="8155463" y="4500913"/>
            <a:ext cx="581247" cy="0"/>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761938EA-E8BA-4993-929C-FB546FA42BF1}"/>
              </a:ext>
            </a:extLst>
          </p:cNvPr>
          <p:cNvSpPr/>
          <p:nvPr/>
        </p:nvSpPr>
        <p:spPr>
          <a:xfrm>
            <a:off x="8084569" y="3064341"/>
            <a:ext cx="60959" cy="17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60" name="Straight Connector 59">
            <a:extLst>
              <a:ext uri="{FF2B5EF4-FFF2-40B4-BE49-F238E27FC236}">
                <a16:creationId xmlns:a16="http://schemas.microsoft.com/office/drawing/2014/main" id="{A169B53A-FAF1-4C93-AD2F-9A6A35B6B768}"/>
              </a:ext>
            </a:extLst>
          </p:cNvPr>
          <p:cNvCxnSpPr>
            <a:cxnSpLocks/>
          </p:cNvCxnSpPr>
          <p:nvPr/>
        </p:nvCxnSpPr>
        <p:spPr>
          <a:xfrm>
            <a:off x="8074649" y="2936747"/>
            <a:ext cx="0" cy="415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D60124F-72C2-4896-A24C-15ED7693568B}"/>
              </a:ext>
            </a:extLst>
          </p:cNvPr>
          <p:cNvCxnSpPr>
            <a:cxnSpLocks/>
          </p:cNvCxnSpPr>
          <p:nvPr/>
        </p:nvCxnSpPr>
        <p:spPr>
          <a:xfrm>
            <a:off x="8164429" y="4283560"/>
            <a:ext cx="0" cy="387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7F1DD6F7-9DD9-4128-A0DA-6801E80CDED8}"/>
              </a:ext>
            </a:extLst>
          </p:cNvPr>
          <p:cNvCxnSpPr>
            <a:cxnSpLocks/>
          </p:cNvCxnSpPr>
          <p:nvPr/>
        </p:nvCxnSpPr>
        <p:spPr>
          <a:xfrm>
            <a:off x="7909228" y="2794977"/>
            <a:ext cx="0" cy="6284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823B472-19CA-49DD-8552-F6A05828753C}"/>
              </a:ext>
            </a:extLst>
          </p:cNvPr>
          <p:cNvCxnSpPr>
            <a:cxnSpLocks/>
          </p:cNvCxnSpPr>
          <p:nvPr/>
        </p:nvCxnSpPr>
        <p:spPr>
          <a:xfrm>
            <a:off x="7984832" y="4170125"/>
            <a:ext cx="0" cy="619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442F05A-7B47-48E4-A493-1A594B361F13}"/>
              </a:ext>
            </a:extLst>
          </p:cNvPr>
          <p:cNvCxnSpPr>
            <a:cxnSpLocks/>
          </p:cNvCxnSpPr>
          <p:nvPr/>
        </p:nvCxnSpPr>
        <p:spPr>
          <a:xfrm>
            <a:off x="7398872" y="2927288"/>
            <a:ext cx="4966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4716672-2BA7-480B-AC85-E03744D7DEB0}"/>
              </a:ext>
            </a:extLst>
          </p:cNvPr>
          <p:cNvCxnSpPr>
            <a:cxnSpLocks/>
          </p:cNvCxnSpPr>
          <p:nvPr/>
        </p:nvCxnSpPr>
        <p:spPr>
          <a:xfrm>
            <a:off x="7403597" y="3314788"/>
            <a:ext cx="4919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157E762-F1F0-4999-B76D-0DDF369E943B}"/>
              </a:ext>
            </a:extLst>
          </p:cNvPr>
          <p:cNvCxnSpPr>
            <a:cxnSpLocks/>
          </p:cNvCxnSpPr>
          <p:nvPr/>
        </p:nvCxnSpPr>
        <p:spPr>
          <a:xfrm>
            <a:off x="7417777" y="4250455"/>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B845CBE-54D8-4D0C-84DB-BD60E3E04A79}"/>
              </a:ext>
            </a:extLst>
          </p:cNvPr>
          <p:cNvCxnSpPr>
            <a:cxnSpLocks/>
          </p:cNvCxnSpPr>
          <p:nvPr/>
        </p:nvCxnSpPr>
        <p:spPr>
          <a:xfrm>
            <a:off x="7408312" y="4652135"/>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FA78F09-125B-4AFB-A9BD-E1730928A669}"/>
              </a:ext>
            </a:extLst>
          </p:cNvPr>
          <p:cNvCxnSpPr>
            <a:cxnSpLocks/>
          </p:cNvCxnSpPr>
          <p:nvPr/>
        </p:nvCxnSpPr>
        <p:spPr>
          <a:xfrm>
            <a:off x="7427689" y="2298792"/>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71A3E50-AC3C-4319-AA72-1E163D92FBB1}"/>
              </a:ext>
            </a:extLst>
          </p:cNvPr>
          <p:cNvCxnSpPr>
            <a:cxnSpLocks/>
          </p:cNvCxnSpPr>
          <p:nvPr/>
        </p:nvCxnSpPr>
        <p:spPr>
          <a:xfrm>
            <a:off x="7418235" y="3314788"/>
            <a:ext cx="0" cy="930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6A1B62EA-45B4-43CD-9B84-2AE900028125}"/>
              </a:ext>
            </a:extLst>
          </p:cNvPr>
          <p:cNvCxnSpPr>
            <a:cxnSpLocks/>
          </p:cNvCxnSpPr>
          <p:nvPr/>
        </p:nvCxnSpPr>
        <p:spPr>
          <a:xfrm>
            <a:off x="7422960" y="4633244"/>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CF07EA9-C203-4813-8952-5FC11CFCDE93}"/>
              </a:ext>
            </a:extLst>
          </p:cNvPr>
          <p:cNvCxnSpPr>
            <a:cxnSpLocks/>
          </p:cNvCxnSpPr>
          <p:nvPr/>
        </p:nvCxnSpPr>
        <p:spPr>
          <a:xfrm flipV="1">
            <a:off x="7186686" y="5271200"/>
            <a:ext cx="425303" cy="18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C54F09-7367-4F67-AB32-5FA44E3822E8}"/>
              </a:ext>
            </a:extLst>
          </p:cNvPr>
          <p:cNvCxnSpPr>
            <a:cxnSpLocks/>
          </p:cNvCxnSpPr>
          <p:nvPr/>
        </p:nvCxnSpPr>
        <p:spPr>
          <a:xfrm>
            <a:off x="7318991" y="5370444"/>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8AF536-AFCC-412E-AB0D-B2FCD931DF78}"/>
              </a:ext>
            </a:extLst>
          </p:cNvPr>
          <p:cNvCxnSpPr>
            <a:cxnSpLocks/>
          </p:cNvCxnSpPr>
          <p:nvPr/>
        </p:nvCxnSpPr>
        <p:spPr>
          <a:xfrm>
            <a:off x="7356810" y="5479117"/>
            <a:ext cx="137039"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6B0FE1E-0C0F-4AA0-AB22-C8AA4A40468D}"/>
              </a:ext>
            </a:extLst>
          </p:cNvPr>
          <p:cNvSpPr/>
          <p:nvPr/>
        </p:nvSpPr>
        <p:spPr>
          <a:xfrm>
            <a:off x="10418993" y="3716358"/>
            <a:ext cx="354415" cy="178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75" name="Straight Connector 74">
            <a:extLst>
              <a:ext uri="{FF2B5EF4-FFF2-40B4-BE49-F238E27FC236}">
                <a16:creationId xmlns:a16="http://schemas.microsoft.com/office/drawing/2014/main" id="{36C3836C-6DD6-4AE0-B583-796BECC973B9}"/>
              </a:ext>
            </a:extLst>
          </p:cNvPr>
          <p:cNvCxnSpPr>
            <a:cxnSpLocks/>
          </p:cNvCxnSpPr>
          <p:nvPr/>
        </p:nvCxnSpPr>
        <p:spPr>
          <a:xfrm>
            <a:off x="10778144" y="3805449"/>
            <a:ext cx="363845"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0B694EE-6BC2-46D1-B665-0F93B81A5330}"/>
              </a:ext>
            </a:extLst>
          </p:cNvPr>
          <p:cNvCxnSpPr>
            <a:cxnSpLocks/>
          </p:cNvCxnSpPr>
          <p:nvPr/>
        </p:nvCxnSpPr>
        <p:spPr>
          <a:xfrm>
            <a:off x="6714148" y="3795992"/>
            <a:ext cx="727737" cy="9459"/>
          </a:xfrm>
          <a:prstGeom prst="line">
            <a:avLst/>
          </a:prstGeom>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8648820-0B74-4A5B-9317-48442797A848}"/>
              </a:ext>
            </a:extLst>
          </p:cNvPr>
          <p:cNvSpPr/>
          <p:nvPr/>
        </p:nvSpPr>
        <p:spPr>
          <a:xfrm>
            <a:off x="11099493" y="3758891"/>
            <a:ext cx="151217" cy="8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78" name="TextBox 77">
            <a:extLst>
              <a:ext uri="{FF2B5EF4-FFF2-40B4-BE49-F238E27FC236}">
                <a16:creationId xmlns:a16="http://schemas.microsoft.com/office/drawing/2014/main" id="{502E45C0-6D27-4758-B43D-77F6693E788D}"/>
              </a:ext>
            </a:extLst>
          </p:cNvPr>
          <p:cNvSpPr txBox="1"/>
          <p:nvPr/>
        </p:nvSpPr>
        <p:spPr>
          <a:xfrm>
            <a:off x="6718877" y="3556965"/>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Drain</a:t>
            </a:r>
            <a:endParaRPr lang="en-US" sz="1200" b="1" dirty="0">
              <a:solidFill>
                <a:srgbClr val="FFFF00"/>
              </a:solidFill>
              <a:latin typeface="Gill Sans" panose="020B0604020202020204" charset="0"/>
              <a:cs typeface="Gill Sans" panose="020B0604020202020204" charset="0"/>
            </a:endParaRPr>
          </a:p>
        </p:txBody>
      </p:sp>
      <p:sp>
        <p:nvSpPr>
          <p:cNvPr id="79" name="TextBox 78">
            <a:extLst>
              <a:ext uri="{FF2B5EF4-FFF2-40B4-BE49-F238E27FC236}">
                <a16:creationId xmlns:a16="http://schemas.microsoft.com/office/drawing/2014/main" id="{2497960D-02C8-4722-9AF6-45322A54ABD3}"/>
              </a:ext>
            </a:extLst>
          </p:cNvPr>
          <p:cNvSpPr txBox="1"/>
          <p:nvPr/>
        </p:nvSpPr>
        <p:spPr>
          <a:xfrm>
            <a:off x="7291101" y="4298056"/>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NMOS</a:t>
            </a:r>
            <a:endParaRPr lang="en-US" sz="1200" b="1" dirty="0">
              <a:solidFill>
                <a:srgbClr val="FFFF00"/>
              </a:solidFill>
              <a:latin typeface="Gill Sans" panose="020B0604020202020204" charset="0"/>
              <a:cs typeface="Gill Sans" panose="020B0604020202020204" charset="0"/>
            </a:endParaRPr>
          </a:p>
        </p:txBody>
      </p:sp>
      <p:sp>
        <p:nvSpPr>
          <p:cNvPr id="80" name="TextBox 79">
            <a:extLst>
              <a:ext uri="{FF2B5EF4-FFF2-40B4-BE49-F238E27FC236}">
                <a16:creationId xmlns:a16="http://schemas.microsoft.com/office/drawing/2014/main" id="{2D12E9CB-438D-4E0C-B407-C66162EE102B}"/>
              </a:ext>
            </a:extLst>
          </p:cNvPr>
          <p:cNvSpPr txBox="1"/>
          <p:nvPr/>
        </p:nvSpPr>
        <p:spPr>
          <a:xfrm>
            <a:off x="7332237" y="2494244"/>
            <a:ext cx="841151"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Source</a:t>
            </a:r>
            <a:endParaRPr lang="en-US" sz="1600" b="1" dirty="0">
              <a:solidFill>
                <a:srgbClr val="FFFF00"/>
              </a:solidFill>
              <a:latin typeface="Gill Sans" panose="020B0604020202020204" charset="0"/>
              <a:cs typeface="Gill Sans" panose="020B0604020202020204" charset="0"/>
            </a:endParaRPr>
          </a:p>
        </p:txBody>
      </p:sp>
      <p:sp>
        <p:nvSpPr>
          <p:cNvPr id="81" name="TextBox 80">
            <a:extLst>
              <a:ext uri="{FF2B5EF4-FFF2-40B4-BE49-F238E27FC236}">
                <a16:creationId xmlns:a16="http://schemas.microsoft.com/office/drawing/2014/main" id="{6D1EA620-EB71-40D9-AB51-9F9EED234A45}"/>
              </a:ext>
            </a:extLst>
          </p:cNvPr>
          <p:cNvSpPr txBox="1"/>
          <p:nvPr/>
        </p:nvSpPr>
        <p:spPr>
          <a:xfrm>
            <a:off x="7342622" y="4878309"/>
            <a:ext cx="1016001"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Source</a:t>
            </a:r>
            <a:endParaRPr lang="en-US" b="1" dirty="0">
              <a:solidFill>
                <a:srgbClr val="FFFF00"/>
              </a:solidFill>
              <a:latin typeface="Gill Sans" panose="020B0604020202020204" charset="0"/>
              <a:cs typeface="Gill Sans" panose="020B0604020202020204" charset="0"/>
            </a:endParaRPr>
          </a:p>
        </p:txBody>
      </p:sp>
      <p:sp>
        <p:nvSpPr>
          <p:cNvPr id="82" name="TextBox 81">
            <a:extLst>
              <a:ext uri="{FF2B5EF4-FFF2-40B4-BE49-F238E27FC236}">
                <a16:creationId xmlns:a16="http://schemas.microsoft.com/office/drawing/2014/main" id="{54162C36-2808-4667-B9EC-FA8D6EA648E9}"/>
              </a:ext>
            </a:extLst>
          </p:cNvPr>
          <p:cNvSpPr txBox="1"/>
          <p:nvPr/>
        </p:nvSpPr>
        <p:spPr>
          <a:xfrm>
            <a:off x="7094529" y="2559676"/>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T1</a:t>
            </a:r>
            <a:endParaRPr lang="en-US" sz="1200" b="1" dirty="0">
              <a:solidFill>
                <a:srgbClr val="FFFF00"/>
              </a:solidFill>
              <a:latin typeface="Gill Sans" panose="020B0604020202020204" charset="0"/>
              <a:cs typeface="Gill Sans" panose="020B0604020202020204" charset="0"/>
            </a:endParaRPr>
          </a:p>
        </p:txBody>
      </p:sp>
      <p:sp>
        <p:nvSpPr>
          <p:cNvPr id="83" name="TextBox 82">
            <a:extLst>
              <a:ext uri="{FF2B5EF4-FFF2-40B4-BE49-F238E27FC236}">
                <a16:creationId xmlns:a16="http://schemas.microsoft.com/office/drawing/2014/main" id="{0154BB0F-3BF1-4805-AE7A-8A6D0F623393}"/>
              </a:ext>
            </a:extLst>
          </p:cNvPr>
          <p:cNvSpPr txBox="1"/>
          <p:nvPr/>
        </p:nvSpPr>
        <p:spPr>
          <a:xfrm>
            <a:off x="10296137" y="3407238"/>
            <a:ext cx="65212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84" name="TextBox 83">
            <a:extLst>
              <a:ext uri="{FF2B5EF4-FFF2-40B4-BE49-F238E27FC236}">
                <a16:creationId xmlns:a16="http://schemas.microsoft.com/office/drawing/2014/main" id="{2820DC4B-4402-4742-94F2-74EC00139C02}"/>
              </a:ext>
            </a:extLst>
          </p:cNvPr>
          <p:cNvSpPr txBox="1"/>
          <p:nvPr/>
        </p:nvSpPr>
        <p:spPr>
          <a:xfrm>
            <a:off x="7219297" y="2969815"/>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PMOS</a:t>
            </a:r>
            <a:endParaRPr lang="en-US" sz="1200" b="1" dirty="0">
              <a:solidFill>
                <a:srgbClr val="FFFF00"/>
              </a:solidFill>
              <a:latin typeface="Gill Sans" panose="020B0604020202020204" charset="0"/>
              <a:cs typeface="Gill Sans" panose="020B0604020202020204" charset="0"/>
            </a:endParaRPr>
          </a:p>
        </p:txBody>
      </p:sp>
      <p:sp>
        <p:nvSpPr>
          <p:cNvPr id="85" name="TextBox 84">
            <a:extLst>
              <a:ext uri="{FF2B5EF4-FFF2-40B4-BE49-F238E27FC236}">
                <a16:creationId xmlns:a16="http://schemas.microsoft.com/office/drawing/2014/main" id="{4AD16796-590F-41FA-B085-3A9FE898EDC5}"/>
              </a:ext>
            </a:extLst>
          </p:cNvPr>
          <p:cNvSpPr txBox="1"/>
          <p:nvPr/>
        </p:nvSpPr>
        <p:spPr>
          <a:xfrm>
            <a:off x="7032160" y="4671033"/>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T2</a:t>
            </a:r>
            <a:endParaRPr lang="en-US" sz="1200" b="1" dirty="0">
              <a:solidFill>
                <a:srgbClr val="FFFF00"/>
              </a:solidFill>
              <a:latin typeface="Gill Sans" panose="020B0604020202020204" charset="0"/>
              <a:cs typeface="Gill Sans" panose="020B0604020202020204" charset="0"/>
            </a:endParaRPr>
          </a:p>
        </p:txBody>
      </p:sp>
      <p:sp>
        <p:nvSpPr>
          <p:cNvPr id="86" name="TextBox 85">
            <a:extLst>
              <a:ext uri="{FF2B5EF4-FFF2-40B4-BE49-F238E27FC236}">
                <a16:creationId xmlns:a16="http://schemas.microsoft.com/office/drawing/2014/main" id="{04354FBB-9CBD-41DB-8630-CF0DBE97FC11}"/>
              </a:ext>
            </a:extLst>
          </p:cNvPr>
          <p:cNvSpPr txBox="1"/>
          <p:nvPr/>
        </p:nvSpPr>
        <p:spPr>
          <a:xfrm>
            <a:off x="8144724" y="4500261"/>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87" name="TextBox 86">
            <a:extLst>
              <a:ext uri="{FF2B5EF4-FFF2-40B4-BE49-F238E27FC236}">
                <a16:creationId xmlns:a16="http://schemas.microsoft.com/office/drawing/2014/main" id="{8CF5D595-EF3A-48BD-A434-BF7E6C141F17}"/>
              </a:ext>
            </a:extLst>
          </p:cNvPr>
          <p:cNvSpPr txBox="1"/>
          <p:nvPr/>
        </p:nvSpPr>
        <p:spPr>
          <a:xfrm>
            <a:off x="8141307" y="2830724"/>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88" name="Oval 87">
            <a:extLst>
              <a:ext uri="{FF2B5EF4-FFF2-40B4-BE49-F238E27FC236}">
                <a16:creationId xmlns:a16="http://schemas.microsoft.com/office/drawing/2014/main" id="{69A57BF1-92BB-4B0C-8F5F-E96F3CA0D2BA}"/>
              </a:ext>
            </a:extLst>
          </p:cNvPr>
          <p:cNvSpPr/>
          <p:nvPr/>
        </p:nvSpPr>
        <p:spPr>
          <a:xfrm>
            <a:off x="7333169" y="2142848"/>
            <a:ext cx="162092" cy="171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89" name="TextBox 88">
            <a:extLst>
              <a:ext uri="{FF2B5EF4-FFF2-40B4-BE49-F238E27FC236}">
                <a16:creationId xmlns:a16="http://schemas.microsoft.com/office/drawing/2014/main" id="{CA7AA771-41CC-406E-9DF2-D30697BA75C7}"/>
              </a:ext>
            </a:extLst>
          </p:cNvPr>
          <p:cNvSpPr txBox="1"/>
          <p:nvPr/>
        </p:nvSpPr>
        <p:spPr>
          <a:xfrm>
            <a:off x="7025069" y="1861018"/>
            <a:ext cx="91298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+VCC</a:t>
            </a:r>
            <a:endParaRPr lang="en-US" sz="1600" b="1" dirty="0">
              <a:solidFill>
                <a:srgbClr val="FFFF00"/>
              </a:solidFill>
              <a:latin typeface="Gill Sans" panose="020B0604020202020204" charset="0"/>
              <a:cs typeface="Gill Sans" panose="020B0604020202020204" charset="0"/>
            </a:endParaRPr>
          </a:p>
        </p:txBody>
      </p:sp>
      <p:sp>
        <p:nvSpPr>
          <p:cNvPr id="90" name="TextBox 89">
            <a:extLst>
              <a:ext uri="{FF2B5EF4-FFF2-40B4-BE49-F238E27FC236}">
                <a16:creationId xmlns:a16="http://schemas.microsoft.com/office/drawing/2014/main" id="{DA534D6D-9137-45BB-ADD9-858F39958A1E}"/>
              </a:ext>
            </a:extLst>
          </p:cNvPr>
          <p:cNvSpPr txBox="1"/>
          <p:nvPr/>
        </p:nvSpPr>
        <p:spPr>
          <a:xfrm>
            <a:off x="7148867" y="5492640"/>
            <a:ext cx="70885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GND</a:t>
            </a:r>
            <a:endParaRPr lang="en-US" b="1" dirty="0">
              <a:solidFill>
                <a:srgbClr val="FFFF00"/>
              </a:solidFill>
              <a:latin typeface="Gill Sans" panose="020B0604020202020204" charset="0"/>
              <a:cs typeface="Gill Sans" panose="020B0604020202020204" charset="0"/>
            </a:endParaRPr>
          </a:p>
        </p:txBody>
      </p:sp>
    </p:spTree>
    <p:extLst>
      <p:ext uri="{BB962C8B-B14F-4D97-AF65-F5344CB8AC3E}">
        <p14:creationId xmlns:p14="http://schemas.microsoft.com/office/powerpoint/2010/main" val="348801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C434-E256-4810-ADC9-D808BA33533B}"/>
              </a:ext>
            </a:extLst>
          </p:cNvPr>
          <p:cNvSpPr>
            <a:spLocks noGrp="1"/>
          </p:cNvSpPr>
          <p:nvPr>
            <p:ph type="title"/>
          </p:nvPr>
        </p:nvSpPr>
        <p:spPr>
          <a:xfrm>
            <a:off x="1113953" y="-11402"/>
            <a:ext cx="9603275" cy="489709"/>
          </a:xfrm>
        </p:spPr>
        <p:txBody>
          <a:bodyPr>
            <a:normAutofit fontScale="90000"/>
          </a:bodyPr>
          <a:lstStyle/>
          <a:p>
            <a:r>
              <a:rPr lang="en-IN" b="1" u="sng" dirty="0">
                <a:solidFill>
                  <a:srgbClr val="FFC000"/>
                </a:solidFill>
              </a:rPr>
              <a:t>Agenda</a:t>
            </a:r>
          </a:p>
        </p:txBody>
      </p:sp>
      <p:sp>
        <p:nvSpPr>
          <p:cNvPr id="3" name="Content Placeholder 2">
            <a:extLst>
              <a:ext uri="{FF2B5EF4-FFF2-40B4-BE49-F238E27FC236}">
                <a16:creationId xmlns:a16="http://schemas.microsoft.com/office/drawing/2014/main" id="{3F316781-7D7B-4AC8-B673-34B74A1DBFBC}"/>
              </a:ext>
            </a:extLst>
          </p:cNvPr>
          <p:cNvSpPr>
            <a:spLocks noGrp="1"/>
          </p:cNvSpPr>
          <p:nvPr>
            <p:ph idx="1"/>
          </p:nvPr>
        </p:nvSpPr>
        <p:spPr>
          <a:xfrm>
            <a:off x="1083212" y="482351"/>
            <a:ext cx="11094719" cy="6326414"/>
          </a:xfrm>
        </p:spPr>
        <p:txBody>
          <a:bodyPr>
            <a:normAutofit fontScale="85000" lnSpcReduction="20000"/>
          </a:bodyPr>
          <a:lstStyle/>
          <a:p>
            <a:pPr>
              <a:buFont typeface="Wingdings" panose="05000000000000000000" pitchFamily="2" charset="2"/>
              <a:buChar char="Ø"/>
            </a:pPr>
            <a:r>
              <a:rPr lang="en-IN" dirty="0">
                <a:solidFill>
                  <a:srgbClr val="FFFF00"/>
                </a:solidFill>
              </a:rPr>
              <a:t>Microcontroller vs Microprocessor and SoC Architectures</a:t>
            </a:r>
          </a:p>
          <a:p>
            <a:pPr>
              <a:buFont typeface="Wingdings" panose="05000000000000000000" pitchFamily="2" charset="2"/>
              <a:buChar char="Ø"/>
            </a:pPr>
            <a:r>
              <a:rPr lang="en-IN" dirty="0">
                <a:solidFill>
                  <a:srgbClr val="FFFF00"/>
                </a:solidFill>
              </a:rPr>
              <a:t>Firmware vs Embedded Software</a:t>
            </a:r>
          </a:p>
          <a:p>
            <a:pPr>
              <a:buFont typeface="Wingdings" panose="05000000000000000000" pitchFamily="2" charset="2"/>
              <a:buChar char="Ø"/>
            </a:pPr>
            <a:r>
              <a:rPr lang="en-IN" dirty="0">
                <a:solidFill>
                  <a:srgbClr val="FFFF00"/>
                </a:solidFill>
              </a:rPr>
              <a:t>GPIO interface</a:t>
            </a:r>
          </a:p>
          <a:p>
            <a:pPr>
              <a:buFont typeface="Wingdings" panose="05000000000000000000" pitchFamily="2" charset="2"/>
              <a:buChar char="Ø"/>
            </a:pPr>
            <a:r>
              <a:rPr lang="en-IN" dirty="0">
                <a:solidFill>
                  <a:srgbClr val="FFFF00"/>
                </a:solidFill>
              </a:rPr>
              <a:t>I2C (Inter - Integrated Circuit) Protocol</a:t>
            </a:r>
          </a:p>
          <a:p>
            <a:pPr>
              <a:buFont typeface="Wingdings" panose="05000000000000000000" pitchFamily="2" charset="2"/>
              <a:buChar char="Ø"/>
            </a:pPr>
            <a:r>
              <a:rPr lang="en-IN" dirty="0">
                <a:solidFill>
                  <a:srgbClr val="FFFF00"/>
                </a:solidFill>
              </a:rPr>
              <a:t>SPI Protocol</a:t>
            </a:r>
          </a:p>
          <a:p>
            <a:pPr>
              <a:buFont typeface="Wingdings" panose="05000000000000000000" pitchFamily="2" charset="2"/>
              <a:buChar char="Ø"/>
            </a:pPr>
            <a:r>
              <a:rPr lang="en-IN" dirty="0">
                <a:solidFill>
                  <a:srgbClr val="FFFF00"/>
                </a:solidFill>
              </a:rPr>
              <a:t>UART Protocol</a:t>
            </a:r>
          </a:p>
          <a:p>
            <a:pPr>
              <a:buFont typeface="Wingdings" panose="05000000000000000000" pitchFamily="2" charset="2"/>
              <a:buChar char="Ø"/>
            </a:pPr>
            <a:r>
              <a:rPr lang="en-IN" dirty="0">
                <a:solidFill>
                  <a:srgbClr val="FFFF00"/>
                </a:solidFill>
              </a:rPr>
              <a:t>General C vs Embedded C</a:t>
            </a:r>
          </a:p>
          <a:p>
            <a:pPr>
              <a:buFont typeface="Wingdings" panose="05000000000000000000" pitchFamily="2" charset="2"/>
              <a:buChar char="Ø"/>
            </a:pPr>
            <a:r>
              <a:rPr lang="en-IN" dirty="0">
                <a:solidFill>
                  <a:srgbClr val="FFFF00"/>
                </a:solidFill>
              </a:rPr>
              <a:t>Software and Hardware tools to work on STM32 Microcontroller/Baremetal driver development programming</a:t>
            </a:r>
          </a:p>
          <a:p>
            <a:pPr>
              <a:buFont typeface="Wingdings" panose="05000000000000000000" pitchFamily="2" charset="2"/>
              <a:buChar char="Ø"/>
            </a:pPr>
            <a:r>
              <a:rPr lang="en-IN" dirty="0">
                <a:solidFill>
                  <a:srgbClr val="FFFF00"/>
                </a:solidFill>
              </a:rPr>
              <a:t>Introduction to STM32CubeIDE, Eclipse &amp; Keil IDEs</a:t>
            </a:r>
          </a:p>
          <a:p>
            <a:pPr>
              <a:buFont typeface="Wingdings" panose="05000000000000000000" pitchFamily="2" charset="2"/>
              <a:buChar char="Ø"/>
            </a:pPr>
            <a:r>
              <a:rPr lang="en-IN" dirty="0">
                <a:solidFill>
                  <a:srgbClr val="FFFF00"/>
                </a:solidFill>
              </a:rPr>
              <a:t>Embedded C Start-up Code</a:t>
            </a:r>
          </a:p>
          <a:p>
            <a:pPr>
              <a:buFont typeface="Wingdings" panose="05000000000000000000" pitchFamily="2" charset="2"/>
              <a:buChar char="Ø"/>
            </a:pPr>
            <a:r>
              <a:rPr lang="en-IN" dirty="0">
                <a:solidFill>
                  <a:srgbClr val="FFFF00"/>
                </a:solidFill>
              </a:rPr>
              <a:t>C Program debugging in Eclipse based IDE</a:t>
            </a:r>
          </a:p>
          <a:p>
            <a:pPr>
              <a:buFont typeface="Wingdings" panose="05000000000000000000" pitchFamily="2" charset="2"/>
              <a:buChar char="Ø"/>
            </a:pPr>
            <a:r>
              <a:rPr lang="en-IN" dirty="0">
                <a:solidFill>
                  <a:srgbClr val="FFFF00"/>
                </a:solidFill>
              </a:rPr>
              <a:t>Understanding of ARM Cortex – M4 architecture</a:t>
            </a:r>
          </a:p>
          <a:p>
            <a:pPr>
              <a:buFont typeface="Wingdings" panose="05000000000000000000" pitchFamily="2" charset="2"/>
              <a:buChar char="Ø"/>
            </a:pPr>
            <a:r>
              <a:rPr lang="en-IN" dirty="0">
                <a:solidFill>
                  <a:srgbClr val="FFFF00"/>
                </a:solidFill>
              </a:rPr>
              <a:t>Understanding of STM32 Microcontroller</a:t>
            </a:r>
          </a:p>
          <a:p>
            <a:pPr>
              <a:buFont typeface="Wingdings" panose="05000000000000000000" pitchFamily="2" charset="2"/>
              <a:buChar char="Ø"/>
            </a:pPr>
            <a:r>
              <a:rPr lang="en-IN" dirty="0">
                <a:solidFill>
                  <a:srgbClr val="FFFF00"/>
                </a:solidFill>
              </a:rPr>
              <a:t>GPIO Bare metal Programming:  LED &amp; Switches</a:t>
            </a:r>
          </a:p>
        </p:txBody>
      </p:sp>
    </p:spTree>
    <p:extLst>
      <p:ext uri="{BB962C8B-B14F-4D97-AF65-F5344CB8AC3E}">
        <p14:creationId xmlns:p14="http://schemas.microsoft.com/office/powerpoint/2010/main" val="119708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3C9323-606F-4CD8-8FE4-AA422D2F743F}"/>
              </a:ext>
            </a:extLst>
          </p:cNvPr>
          <p:cNvSpPr txBox="1"/>
          <p:nvPr/>
        </p:nvSpPr>
        <p:spPr>
          <a:xfrm>
            <a:off x="708834" y="397386"/>
            <a:ext cx="10547497" cy="748988"/>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GPIO Pin Hi-Z State</a:t>
            </a:r>
            <a:endParaRPr lang="en-US" sz="4267" b="1" dirty="0">
              <a:solidFill>
                <a:srgbClr val="FFFF00"/>
              </a:solidFill>
              <a:latin typeface="Helvetica Neue" panose="020B0604020202020204" charset="0"/>
              <a:cs typeface="Helvetica Neue" panose="020B0604020202020204" charset="0"/>
            </a:endParaRPr>
          </a:p>
        </p:txBody>
      </p:sp>
      <p:sp>
        <p:nvSpPr>
          <p:cNvPr id="12" name="TextBox 11">
            <a:extLst>
              <a:ext uri="{FF2B5EF4-FFF2-40B4-BE49-F238E27FC236}">
                <a16:creationId xmlns:a16="http://schemas.microsoft.com/office/drawing/2014/main" id="{88928CE0-3035-497C-9B64-870100B7C37E}"/>
              </a:ext>
            </a:extLst>
          </p:cNvPr>
          <p:cNvSpPr txBox="1"/>
          <p:nvPr/>
        </p:nvSpPr>
        <p:spPr>
          <a:xfrm>
            <a:off x="6154975" y="5831369"/>
            <a:ext cx="4737847" cy="502766"/>
          </a:xfrm>
          <a:prstGeom prst="rect">
            <a:avLst/>
          </a:prstGeom>
          <a:noFill/>
        </p:spPr>
        <p:txBody>
          <a:bodyPr wrap="square" rtlCol="0">
            <a:spAutoFit/>
          </a:bodyPr>
          <a:lstStyle/>
          <a:p>
            <a:pPr algn="ctr"/>
            <a:r>
              <a:rPr lang="en-IN" sz="2667" b="1" dirty="0">
                <a:solidFill>
                  <a:srgbClr val="FFFF00"/>
                </a:solidFill>
                <a:latin typeface="Gill Sans" panose="020B0604020202020204" charset="0"/>
                <a:cs typeface="Gill Sans" panose="020B0604020202020204" charset="0"/>
              </a:rPr>
              <a:t>Input Buffer</a:t>
            </a:r>
            <a:endParaRPr lang="en-US" sz="2667" b="1" dirty="0">
              <a:solidFill>
                <a:srgbClr val="FFFF00"/>
              </a:solidFill>
              <a:latin typeface="Gill Sans" panose="020B0604020202020204" charset="0"/>
              <a:cs typeface="Gill Sans" panose="020B0604020202020204" charset="0"/>
            </a:endParaRPr>
          </a:p>
        </p:txBody>
      </p:sp>
      <p:sp>
        <p:nvSpPr>
          <p:cNvPr id="2" name="TextBox 1">
            <a:extLst>
              <a:ext uri="{FF2B5EF4-FFF2-40B4-BE49-F238E27FC236}">
                <a16:creationId xmlns:a16="http://schemas.microsoft.com/office/drawing/2014/main" id="{51C96A8B-82AD-4B8A-BC13-82B1B11C9EA0}"/>
              </a:ext>
            </a:extLst>
          </p:cNvPr>
          <p:cNvSpPr txBox="1"/>
          <p:nvPr/>
        </p:nvSpPr>
        <p:spPr>
          <a:xfrm>
            <a:off x="671591" y="1781967"/>
            <a:ext cx="5174512" cy="2554545"/>
          </a:xfrm>
          <a:prstGeom prst="rect">
            <a:avLst/>
          </a:prstGeom>
          <a:noFill/>
        </p:spPr>
        <p:txBody>
          <a:bodyPr wrap="square" rtlCol="0">
            <a:spAutoFit/>
          </a:bodyPr>
          <a:lstStyle/>
          <a:p>
            <a:r>
              <a:rPr lang="en-IN" sz="3200" b="1" dirty="0">
                <a:solidFill>
                  <a:srgbClr val="FFFF00"/>
                </a:solidFill>
                <a:latin typeface="Gill Sans" panose="020B0604020202020204" charset="0"/>
                <a:cs typeface="Gill Sans" panose="020B0604020202020204" charset="0"/>
              </a:rPr>
              <a:t>Hi-Z state</a:t>
            </a: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By default all the GPIO pins are in floating (Hi-Z) state</a:t>
            </a:r>
          </a:p>
          <a:p>
            <a:pPr marL="457189" indent="-457189">
              <a:buFont typeface="Arial" panose="020B0604020202020204" pitchFamily="34" charset="0"/>
              <a:buChar char="•"/>
            </a:pPr>
            <a:endParaRPr lang="en-IN" sz="32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It results in current leakage</a:t>
            </a:r>
            <a:endParaRPr lang="en-US" sz="3200" dirty="0">
              <a:solidFill>
                <a:srgbClr val="FFFF00"/>
              </a:solidFill>
              <a:latin typeface="Gill Sans" panose="020B0604020202020204" charset="0"/>
              <a:cs typeface="Gill Sans" panose="020B0604020202020204" charset="0"/>
            </a:endParaRPr>
          </a:p>
        </p:txBody>
      </p:sp>
      <p:cxnSp>
        <p:nvCxnSpPr>
          <p:cNvPr id="4" name="Straight Connector 3">
            <a:extLst>
              <a:ext uri="{FF2B5EF4-FFF2-40B4-BE49-F238E27FC236}">
                <a16:creationId xmlns:a16="http://schemas.microsoft.com/office/drawing/2014/main" id="{128A92DE-E733-4F1C-9C83-49F080168108}"/>
              </a:ext>
            </a:extLst>
          </p:cNvPr>
          <p:cNvCxnSpPr/>
          <p:nvPr/>
        </p:nvCxnSpPr>
        <p:spPr>
          <a:xfrm>
            <a:off x="10363200" y="3827722"/>
            <a:ext cx="0" cy="114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8E7812-36A9-4D3F-AA09-AB0BA0A6FAF3}"/>
              </a:ext>
            </a:extLst>
          </p:cNvPr>
          <p:cNvCxnSpPr/>
          <p:nvPr/>
        </p:nvCxnSpPr>
        <p:spPr>
          <a:xfrm>
            <a:off x="10221433" y="4976037"/>
            <a:ext cx="272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F3B442-5BF9-4930-9E65-8ECB9B0CFD5D}"/>
              </a:ext>
            </a:extLst>
          </p:cNvPr>
          <p:cNvCxnSpPr>
            <a:cxnSpLocks/>
          </p:cNvCxnSpPr>
          <p:nvPr/>
        </p:nvCxnSpPr>
        <p:spPr>
          <a:xfrm>
            <a:off x="10292313" y="5079996"/>
            <a:ext cx="13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5E97FD-04B5-4066-909A-16CC0C3282B7}"/>
              </a:ext>
            </a:extLst>
          </p:cNvPr>
          <p:cNvCxnSpPr>
            <a:cxnSpLocks/>
          </p:cNvCxnSpPr>
          <p:nvPr/>
        </p:nvCxnSpPr>
        <p:spPr>
          <a:xfrm>
            <a:off x="10314911" y="5169781"/>
            <a:ext cx="8874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86AF952-AE32-4177-8BF6-C068599B7C24}"/>
              </a:ext>
            </a:extLst>
          </p:cNvPr>
          <p:cNvSpPr/>
          <p:nvPr/>
        </p:nvSpPr>
        <p:spPr>
          <a:xfrm>
            <a:off x="10292313" y="3766763"/>
            <a:ext cx="134979" cy="60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9" name="Oval 18">
            <a:extLst>
              <a:ext uri="{FF2B5EF4-FFF2-40B4-BE49-F238E27FC236}">
                <a16:creationId xmlns:a16="http://schemas.microsoft.com/office/drawing/2014/main" id="{14BCFCF2-577B-4580-8DB8-466AEADABA49}"/>
              </a:ext>
            </a:extLst>
          </p:cNvPr>
          <p:cNvSpPr/>
          <p:nvPr/>
        </p:nvSpPr>
        <p:spPr>
          <a:xfrm>
            <a:off x="10051307" y="3118887"/>
            <a:ext cx="723012" cy="8789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20" name="TextBox 19">
            <a:extLst>
              <a:ext uri="{FF2B5EF4-FFF2-40B4-BE49-F238E27FC236}">
                <a16:creationId xmlns:a16="http://schemas.microsoft.com/office/drawing/2014/main" id="{D6CA1688-7559-448A-90DF-8260B25BCF16}"/>
              </a:ext>
            </a:extLst>
          </p:cNvPr>
          <p:cNvSpPr txBox="1"/>
          <p:nvPr/>
        </p:nvSpPr>
        <p:spPr>
          <a:xfrm>
            <a:off x="10654285" y="3118887"/>
            <a:ext cx="1537715" cy="461665"/>
          </a:xfrm>
          <a:prstGeom prst="rect">
            <a:avLst/>
          </a:prstGeom>
          <a:noFill/>
        </p:spPr>
        <p:txBody>
          <a:bodyPr wrap="square" rtlCol="0">
            <a:spAutoFit/>
          </a:bodyPr>
          <a:lstStyle/>
          <a:p>
            <a:r>
              <a:rPr lang="en-IN" sz="2400" b="1" dirty="0">
                <a:solidFill>
                  <a:srgbClr val="FFFF00"/>
                </a:solidFill>
                <a:latin typeface="Gill Sans" panose="020B0604020202020204" charset="0"/>
                <a:cs typeface="Gill Sans" panose="020B0604020202020204" charset="0"/>
              </a:rPr>
              <a:t>Hi-Z state</a:t>
            </a:r>
            <a:endParaRPr lang="en-US" sz="2400" b="1" dirty="0">
              <a:solidFill>
                <a:srgbClr val="FFFF00"/>
              </a:solidFill>
              <a:latin typeface="Gill Sans" panose="020B0604020202020204" charset="0"/>
              <a:cs typeface="Gill Sans" panose="020B0604020202020204" charset="0"/>
            </a:endParaRPr>
          </a:p>
        </p:txBody>
      </p:sp>
      <p:sp>
        <p:nvSpPr>
          <p:cNvPr id="13" name="Isosceles Triangle 12">
            <a:extLst>
              <a:ext uri="{FF2B5EF4-FFF2-40B4-BE49-F238E27FC236}">
                <a16:creationId xmlns:a16="http://schemas.microsoft.com/office/drawing/2014/main" id="{5F577889-F7B2-4A69-BC76-3C3A48E5070E}"/>
              </a:ext>
            </a:extLst>
          </p:cNvPr>
          <p:cNvSpPr/>
          <p:nvPr/>
        </p:nvSpPr>
        <p:spPr>
          <a:xfrm rot="16024616">
            <a:off x="8895233" y="3435564"/>
            <a:ext cx="269357" cy="3118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15" name="Straight Connector 14">
            <a:extLst>
              <a:ext uri="{FF2B5EF4-FFF2-40B4-BE49-F238E27FC236}">
                <a16:creationId xmlns:a16="http://schemas.microsoft.com/office/drawing/2014/main" id="{809E3E05-A007-4166-8DA9-7FB41D23E532}"/>
              </a:ext>
            </a:extLst>
          </p:cNvPr>
          <p:cNvCxnSpPr>
            <a:cxnSpLocks/>
          </p:cNvCxnSpPr>
          <p:nvPr/>
        </p:nvCxnSpPr>
        <p:spPr>
          <a:xfrm>
            <a:off x="9178771" y="3581032"/>
            <a:ext cx="446987"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D093EE4-C43A-4CE0-A635-E9594938A249}"/>
              </a:ext>
            </a:extLst>
          </p:cNvPr>
          <p:cNvSpPr/>
          <p:nvPr/>
        </p:nvSpPr>
        <p:spPr>
          <a:xfrm>
            <a:off x="8716573" y="3477813"/>
            <a:ext cx="150849" cy="178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21" name="Straight Connector 20">
            <a:extLst>
              <a:ext uri="{FF2B5EF4-FFF2-40B4-BE49-F238E27FC236}">
                <a16:creationId xmlns:a16="http://schemas.microsoft.com/office/drawing/2014/main" id="{2AA70FF0-04D7-40B3-9378-90E7F3C77F2C}"/>
              </a:ext>
            </a:extLst>
          </p:cNvPr>
          <p:cNvCxnSpPr>
            <a:cxnSpLocks/>
          </p:cNvCxnSpPr>
          <p:nvPr/>
        </p:nvCxnSpPr>
        <p:spPr>
          <a:xfrm>
            <a:off x="7942939" y="3590528"/>
            <a:ext cx="7715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AD5CC0-20F7-4AA2-8433-76A694B541BE}"/>
              </a:ext>
            </a:extLst>
          </p:cNvPr>
          <p:cNvCxnSpPr>
            <a:cxnSpLocks/>
          </p:cNvCxnSpPr>
          <p:nvPr/>
        </p:nvCxnSpPr>
        <p:spPr>
          <a:xfrm>
            <a:off x="7937768" y="2910855"/>
            <a:ext cx="0" cy="1364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700BB97-6962-4248-9A60-AAD4A53BF2B0}"/>
              </a:ext>
            </a:extLst>
          </p:cNvPr>
          <p:cNvCxnSpPr>
            <a:cxnSpLocks/>
          </p:cNvCxnSpPr>
          <p:nvPr/>
        </p:nvCxnSpPr>
        <p:spPr>
          <a:xfrm>
            <a:off x="7356521" y="2910854"/>
            <a:ext cx="5812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62753AF-6320-4C57-9BC4-BB0AD76D39C5}"/>
              </a:ext>
            </a:extLst>
          </p:cNvPr>
          <p:cNvCxnSpPr>
            <a:cxnSpLocks/>
          </p:cNvCxnSpPr>
          <p:nvPr/>
        </p:nvCxnSpPr>
        <p:spPr>
          <a:xfrm>
            <a:off x="7347078" y="4262370"/>
            <a:ext cx="581247"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56C59555-A821-46A4-B2B7-2926A401124A}"/>
              </a:ext>
            </a:extLst>
          </p:cNvPr>
          <p:cNvSpPr/>
          <p:nvPr/>
        </p:nvSpPr>
        <p:spPr>
          <a:xfrm>
            <a:off x="7276184" y="2825798"/>
            <a:ext cx="60959" cy="17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26" name="Straight Connector 25">
            <a:extLst>
              <a:ext uri="{FF2B5EF4-FFF2-40B4-BE49-F238E27FC236}">
                <a16:creationId xmlns:a16="http://schemas.microsoft.com/office/drawing/2014/main" id="{A88F99A7-C88A-47CF-82F2-F4ECDAEA2A83}"/>
              </a:ext>
            </a:extLst>
          </p:cNvPr>
          <p:cNvCxnSpPr>
            <a:cxnSpLocks/>
          </p:cNvCxnSpPr>
          <p:nvPr/>
        </p:nvCxnSpPr>
        <p:spPr>
          <a:xfrm>
            <a:off x="7266264" y="2698204"/>
            <a:ext cx="0" cy="415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2DFDAE1-1EBD-4053-8118-623C321E787E}"/>
              </a:ext>
            </a:extLst>
          </p:cNvPr>
          <p:cNvCxnSpPr>
            <a:cxnSpLocks/>
          </p:cNvCxnSpPr>
          <p:nvPr/>
        </p:nvCxnSpPr>
        <p:spPr>
          <a:xfrm>
            <a:off x="7356044" y="4045017"/>
            <a:ext cx="0" cy="387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E1D9482-6978-4FA3-AFC2-BF87687C8C15}"/>
              </a:ext>
            </a:extLst>
          </p:cNvPr>
          <p:cNvCxnSpPr>
            <a:cxnSpLocks/>
          </p:cNvCxnSpPr>
          <p:nvPr/>
        </p:nvCxnSpPr>
        <p:spPr>
          <a:xfrm>
            <a:off x="7100843" y="2556434"/>
            <a:ext cx="0" cy="6284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1FA0185-F9E5-4501-BE06-91B9A5DEE256}"/>
              </a:ext>
            </a:extLst>
          </p:cNvPr>
          <p:cNvCxnSpPr>
            <a:cxnSpLocks/>
          </p:cNvCxnSpPr>
          <p:nvPr/>
        </p:nvCxnSpPr>
        <p:spPr>
          <a:xfrm>
            <a:off x="7176447" y="3931582"/>
            <a:ext cx="0" cy="619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D76F1E6-172A-49F2-9C47-4ADADDEFA9C1}"/>
              </a:ext>
            </a:extLst>
          </p:cNvPr>
          <p:cNvCxnSpPr>
            <a:cxnSpLocks/>
          </p:cNvCxnSpPr>
          <p:nvPr/>
        </p:nvCxnSpPr>
        <p:spPr>
          <a:xfrm>
            <a:off x="6590487" y="2688745"/>
            <a:ext cx="4966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5EB5028-B8A2-4AC6-84A5-6FB1FAB27E7A}"/>
              </a:ext>
            </a:extLst>
          </p:cNvPr>
          <p:cNvCxnSpPr>
            <a:cxnSpLocks/>
          </p:cNvCxnSpPr>
          <p:nvPr/>
        </p:nvCxnSpPr>
        <p:spPr>
          <a:xfrm>
            <a:off x="6595212" y="3076245"/>
            <a:ext cx="4919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780C0E1-398F-45F4-9AEA-094371EE0F04}"/>
              </a:ext>
            </a:extLst>
          </p:cNvPr>
          <p:cNvCxnSpPr>
            <a:cxnSpLocks/>
          </p:cNvCxnSpPr>
          <p:nvPr/>
        </p:nvCxnSpPr>
        <p:spPr>
          <a:xfrm>
            <a:off x="6609392" y="4011912"/>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2C724B8-7EC3-41A4-85B3-A0B9F468B76F}"/>
              </a:ext>
            </a:extLst>
          </p:cNvPr>
          <p:cNvCxnSpPr>
            <a:cxnSpLocks/>
          </p:cNvCxnSpPr>
          <p:nvPr/>
        </p:nvCxnSpPr>
        <p:spPr>
          <a:xfrm>
            <a:off x="6599927" y="4413592"/>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4DC6528-00FD-4C34-9676-EFB758D47458}"/>
              </a:ext>
            </a:extLst>
          </p:cNvPr>
          <p:cNvCxnSpPr>
            <a:cxnSpLocks/>
          </p:cNvCxnSpPr>
          <p:nvPr/>
        </p:nvCxnSpPr>
        <p:spPr>
          <a:xfrm>
            <a:off x="6619304" y="2060249"/>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07140C4-B929-4BFC-8CA1-DA819D3754F3}"/>
              </a:ext>
            </a:extLst>
          </p:cNvPr>
          <p:cNvCxnSpPr>
            <a:cxnSpLocks/>
          </p:cNvCxnSpPr>
          <p:nvPr/>
        </p:nvCxnSpPr>
        <p:spPr>
          <a:xfrm>
            <a:off x="6609850" y="3076245"/>
            <a:ext cx="0" cy="930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27B2FCF-90EE-473F-A1AE-B7A6A086292C}"/>
              </a:ext>
            </a:extLst>
          </p:cNvPr>
          <p:cNvCxnSpPr>
            <a:cxnSpLocks/>
          </p:cNvCxnSpPr>
          <p:nvPr/>
        </p:nvCxnSpPr>
        <p:spPr>
          <a:xfrm>
            <a:off x="6614575" y="4394701"/>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A3679A-2D0F-4A5F-B363-755F2249AC0A}"/>
              </a:ext>
            </a:extLst>
          </p:cNvPr>
          <p:cNvCxnSpPr>
            <a:cxnSpLocks/>
          </p:cNvCxnSpPr>
          <p:nvPr/>
        </p:nvCxnSpPr>
        <p:spPr>
          <a:xfrm flipV="1">
            <a:off x="6378301" y="5032657"/>
            <a:ext cx="425303" cy="18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9F20AAD-0135-4103-AC28-6AC24BF41373}"/>
              </a:ext>
            </a:extLst>
          </p:cNvPr>
          <p:cNvCxnSpPr>
            <a:cxnSpLocks/>
          </p:cNvCxnSpPr>
          <p:nvPr/>
        </p:nvCxnSpPr>
        <p:spPr>
          <a:xfrm>
            <a:off x="6510606" y="5131901"/>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E801B2-6ECD-441C-836C-E303A9E5F842}"/>
              </a:ext>
            </a:extLst>
          </p:cNvPr>
          <p:cNvCxnSpPr>
            <a:cxnSpLocks/>
          </p:cNvCxnSpPr>
          <p:nvPr/>
        </p:nvCxnSpPr>
        <p:spPr>
          <a:xfrm>
            <a:off x="6548425" y="5240574"/>
            <a:ext cx="137039"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FFC8E67-910E-4067-BA65-4CAECF6953CD}"/>
              </a:ext>
            </a:extLst>
          </p:cNvPr>
          <p:cNvSpPr/>
          <p:nvPr/>
        </p:nvSpPr>
        <p:spPr>
          <a:xfrm>
            <a:off x="9610608" y="3477815"/>
            <a:ext cx="354415" cy="178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41" name="Straight Connector 40">
            <a:extLst>
              <a:ext uri="{FF2B5EF4-FFF2-40B4-BE49-F238E27FC236}">
                <a16:creationId xmlns:a16="http://schemas.microsoft.com/office/drawing/2014/main" id="{8A6F0DC4-12BB-4BBA-9710-50B80E58DF8E}"/>
              </a:ext>
            </a:extLst>
          </p:cNvPr>
          <p:cNvCxnSpPr>
            <a:cxnSpLocks/>
          </p:cNvCxnSpPr>
          <p:nvPr/>
        </p:nvCxnSpPr>
        <p:spPr>
          <a:xfrm>
            <a:off x="9969759" y="3566906"/>
            <a:ext cx="363845"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C902EF3-2C21-4CBE-88F7-AEEFF0547749}"/>
              </a:ext>
            </a:extLst>
          </p:cNvPr>
          <p:cNvCxnSpPr>
            <a:cxnSpLocks/>
          </p:cNvCxnSpPr>
          <p:nvPr/>
        </p:nvCxnSpPr>
        <p:spPr>
          <a:xfrm>
            <a:off x="5905763" y="3557449"/>
            <a:ext cx="727737" cy="9459"/>
          </a:xfrm>
          <a:prstGeom prst="line">
            <a:avLst/>
          </a:prstGeom>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F8CE4540-49EF-4325-BD0F-CB1D173281FE}"/>
              </a:ext>
            </a:extLst>
          </p:cNvPr>
          <p:cNvSpPr/>
          <p:nvPr/>
        </p:nvSpPr>
        <p:spPr>
          <a:xfrm>
            <a:off x="10291108" y="3520348"/>
            <a:ext cx="151217" cy="8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44" name="TextBox 43">
            <a:extLst>
              <a:ext uri="{FF2B5EF4-FFF2-40B4-BE49-F238E27FC236}">
                <a16:creationId xmlns:a16="http://schemas.microsoft.com/office/drawing/2014/main" id="{385F9888-1DF5-4315-9868-B883979F8392}"/>
              </a:ext>
            </a:extLst>
          </p:cNvPr>
          <p:cNvSpPr txBox="1"/>
          <p:nvPr/>
        </p:nvSpPr>
        <p:spPr>
          <a:xfrm>
            <a:off x="5910492" y="3318422"/>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Drain</a:t>
            </a:r>
            <a:endParaRPr lang="en-US" sz="1200" b="1" dirty="0">
              <a:solidFill>
                <a:srgbClr val="FFFF00"/>
              </a:solidFill>
              <a:latin typeface="Gill Sans" panose="020B0604020202020204" charset="0"/>
              <a:cs typeface="Gill Sans" panose="020B0604020202020204" charset="0"/>
            </a:endParaRPr>
          </a:p>
        </p:txBody>
      </p:sp>
      <p:sp>
        <p:nvSpPr>
          <p:cNvPr id="45" name="TextBox 44">
            <a:extLst>
              <a:ext uri="{FF2B5EF4-FFF2-40B4-BE49-F238E27FC236}">
                <a16:creationId xmlns:a16="http://schemas.microsoft.com/office/drawing/2014/main" id="{34ECB8A7-58BA-4A60-ACEB-624BA2B29769}"/>
              </a:ext>
            </a:extLst>
          </p:cNvPr>
          <p:cNvSpPr txBox="1"/>
          <p:nvPr/>
        </p:nvSpPr>
        <p:spPr>
          <a:xfrm>
            <a:off x="6482716" y="4059513"/>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NMOS</a:t>
            </a:r>
            <a:endParaRPr lang="en-US" sz="1200" b="1" dirty="0">
              <a:solidFill>
                <a:srgbClr val="FFFF00"/>
              </a:solidFill>
              <a:latin typeface="Gill Sans" panose="020B0604020202020204" charset="0"/>
              <a:cs typeface="Gill Sans" panose="020B0604020202020204" charset="0"/>
            </a:endParaRPr>
          </a:p>
        </p:txBody>
      </p:sp>
      <p:sp>
        <p:nvSpPr>
          <p:cNvPr id="46" name="TextBox 45">
            <a:extLst>
              <a:ext uri="{FF2B5EF4-FFF2-40B4-BE49-F238E27FC236}">
                <a16:creationId xmlns:a16="http://schemas.microsoft.com/office/drawing/2014/main" id="{220708BD-07F0-4AE7-B498-C8F5B8C529B7}"/>
              </a:ext>
            </a:extLst>
          </p:cNvPr>
          <p:cNvSpPr txBox="1"/>
          <p:nvPr/>
        </p:nvSpPr>
        <p:spPr>
          <a:xfrm>
            <a:off x="6523852" y="2255701"/>
            <a:ext cx="841151"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Source</a:t>
            </a:r>
            <a:endParaRPr lang="en-US" sz="1600" b="1" dirty="0">
              <a:solidFill>
                <a:srgbClr val="FFFF00"/>
              </a:solidFill>
              <a:latin typeface="Gill Sans" panose="020B0604020202020204" charset="0"/>
              <a:cs typeface="Gill Sans" panose="020B0604020202020204" charset="0"/>
            </a:endParaRPr>
          </a:p>
        </p:txBody>
      </p:sp>
      <p:sp>
        <p:nvSpPr>
          <p:cNvPr id="47" name="TextBox 46">
            <a:extLst>
              <a:ext uri="{FF2B5EF4-FFF2-40B4-BE49-F238E27FC236}">
                <a16:creationId xmlns:a16="http://schemas.microsoft.com/office/drawing/2014/main" id="{18DD7106-5C8A-4DAB-BB00-649FCA763441}"/>
              </a:ext>
            </a:extLst>
          </p:cNvPr>
          <p:cNvSpPr txBox="1"/>
          <p:nvPr/>
        </p:nvSpPr>
        <p:spPr>
          <a:xfrm>
            <a:off x="6534237" y="4639766"/>
            <a:ext cx="1016001"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Source</a:t>
            </a:r>
            <a:endParaRPr lang="en-US" b="1" dirty="0">
              <a:solidFill>
                <a:srgbClr val="FFFF00"/>
              </a:solidFill>
              <a:latin typeface="Gill Sans" panose="020B0604020202020204" charset="0"/>
              <a:cs typeface="Gill Sans" panose="020B0604020202020204" charset="0"/>
            </a:endParaRPr>
          </a:p>
        </p:txBody>
      </p:sp>
      <p:sp>
        <p:nvSpPr>
          <p:cNvPr id="48" name="TextBox 47">
            <a:extLst>
              <a:ext uri="{FF2B5EF4-FFF2-40B4-BE49-F238E27FC236}">
                <a16:creationId xmlns:a16="http://schemas.microsoft.com/office/drawing/2014/main" id="{755FDAC9-E4B1-4381-8B68-F830A7C0AE05}"/>
              </a:ext>
            </a:extLst>
          </p:cNvPr>
          <p:cNvSpPr txBox="1"/>
          <p:nvPr/>
        </p:nvSpPr>
        <p:spPr>
          <a:xfrm>
            <a:off x="6286144" y="2321133"/>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T1</a:t>
            </a:r>
            <a:endParaRPr lang="en-US" sz="1200" b="1" dirty="0">
              <a:solidFill>
                <a:srgbClr val="FFFF00"/>
              </a:solidFill>
              <a:latin typeface="Gill Sans" panose="020B0604020202020204" charset="0"/>
              <a:cs typeface="Gill Sans" panose="020B0604020202020204" charset="0"/>
            </a:endParaRPr>
          </a:p>
        </p:txBody>
      </p:sp>
      <p:sp>
        <p:nvSpPr>
          <p:cNvPr id="49" name="TextBox 48">
            <a:extLst>
              <a:ext uri="{FF2B5EF4-FFF2-40B4-BE49-F238E27FC236}">
                <a16:creationId xmlns:a16="http://schemas.microsoft.com/office/drawing/2014/main" id="{1C501ED6-AC63-435B-BAA2-274B9D8192AD}"/>
              </a:ext>
            </a:extLst>
          </p:cNvPr>
          <p:cNvSpPr txBox="1"/>
          <p:nvPr/>
        </p:nvSpPr>
        <p:spPr>
          <a:xfrm>
            <a:off x="9487752" y="3168695"/>
            <a:ext cx="65212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50" name="TextBox 49">
            <a:extLst>
              <a:ext uri="{FF2B5EF4-FFF2-40B4-BE49-F238E27FC236}">
                <a16:creationId xmlns:a16="http://schemas.microsoft.com/office/drawing/2014/main" id="{4DCC9488-22B0-4C88-8FFA-463995DFD903}"/>
              </a:ext>
            </a:extLst>
          </p:cNvPr>
          <p:cNvSpPr txBox="1"/>
          <p:nvPr/>
        </p:nvSpPr>
        <p:spPr>
          <a:xfrm>
            <a:off x="6410912" y="2731272"/>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PMOS</a:t>
            </a:r>
            <a:endParaRPr lang="en-US" sz="1200" b="1" dirty="0">
              <a:solidFill>
                <a:srgbClr val="FFFF00"/>
              </a:solidFill>
              <a:latin typeface="Gill Sans" panose="020B0604020202020204" charset="0"/>
              <a:cs typeface="Gill Sans" panose="020B0604020202020204" charset="0"/>
            </a:endParaRPr>
          </a:p>
        </p:txBody>
      </p:sp>
      <p:sp>
        <p:nvSpPr>
          <p:cNvPr id="51" name="TextBox 50">
            <a:extLst>
              <a:ext uri="{FF2B5EF4-FFF2-40B4-BE49-F238E27FC236}">
                <a16:creationId xmlns:a16="http://schemas.microsoft.com/office/drawing/2014/main" id="{18A93B24-A4CA-42B5-ADAE-53327A5156C8}"/>
              </a:ext>
            </a:extLst>
          </p:cNvPr>
          <p:cNvSpPr txBox="1"/>
          <p:nvPr/>
        </p:nvSpPr>
        <p:spPr>
          <a:xfrm>
            <a:off x="6223775" y="4432490"/>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T2</a:t>
            </a:r>
            <a:endParaRPr lang="en-US" sz="1200" b="1" dirty="0">
              <a:solidFill>
                <a:srgbClr val="FFFF00"/>
              </a:solidFill>
              <a:latin typeface="Gill Sans" panose="020B0604020202020204" charset="0"/>
              <a:cs typeface="Gill Sans" panose="020B0604020202020204" charset="0"/>
            </a:endParaRPr>
          </a:p>
        </p:txBody>
      </p:sp>
      <p:sp>
        <p:nvSpPr>
          <p:cNvPr id="52" name="TextBox 51">
            <a:extLst>
              <a:ext uri="{FF2B5EF4-FFF2-40B4-BE49-F238E27FC236}">
                <a16:creationId xmlns:a16="http://schemas.microsoft.com/office/drawing/2014/main" id="{AEAA98EB-2FA2-4CA6-9D01-5382814D8FBF}"/>
              </a:ext>
            </a:extLst>
          </p:cNvPr>
          <p:cNvSpPr txBox="1"/>
          <p:nvPr/>
        </p:nvSpPr>
        <p:spPr>
          <a:xfrm>
            <a:off x="7336339" y="4261718"/>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53" name="TextBox 52">
            <a:extLst>
              <a:ext uri="{FF2B5EF4-FFF2-40B4-BE49-F238E27FC236}">
                <a16:creationId xmlns:a16="http://schemas.microsoft.com/office/drawing/2014/main" id="{D6B5D3B9-2A6D-4CE0-9E80-85D9AF657386}"/>
              </a:ext>
            </a:extLst>
          </p:cNvPr>
          <p:cNvSpPr txBox="1"/>
          <p:nvPr/>
        </p:nvSpPr>
        <p:spPr>
          <a:xfrm>
            <a:off x="7332922" y="2592181"/>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54" name="Oval 53">
            <a:extLst>
              <a:ext uri="{FF2B5EF4-FFF2-40B4-BE49-F238E27FC236}">
                <a16:creationId xmlns:a16="http://schemas.microsoft.com/office/drawing/2014/main" id="{3A6ED73B-09F5-4FA3-88A0-97B3333013A2}"/>
              </a:ext>
            </a:extLst>
          </p:cNvPr>
          <p:cNvSpPr/>
          <p:nvPr/>
        </p:nvSpPr>
        <p:spPr>
          <a:xfrm>
            <a:off x="6524784" y="1904305"/>
            <a:ext cx="162092" cy="171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55" name="TextBox 54">
            <a:extLst>
              <a:ext uri="{FF2B5EF4-FFF2-40B4-BE49-F238E27FC236}">
                <a16:creationId xmlns:a16="http://schemas.microsoft.com/office/drawing/2014/main" id="{449515DD-5517-4168-9809-D53BBB491744}"/>
              </a:ext>
            </a:extLst>
          </p:cNvPr>
          <p:cNvSpPr txBox="1"/>
          <p:nvPr/>
        </p:nvSpPr>
        <p:spPr>
          <a:xfrm>
            <a:off x="6216684" y="1622475"/>
            <a:ext cx="91298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+VCC</a:t>
            </a:r>
            <a:endParaRPr lang="en-US" sz="1600" b="1" dirty="0">
              <a:solidFill>
                <a:srgbClr val="FFFF00"/>
              </a:solidFill>
              <a:latin typeface="Gill Sans" panose="020B0604020202020204" charset="0"/>
              <a:cs typeface="Gill Sans" panose="020B0604020202020204" charset="0"/>
            </a:endParaRPr>
          </a:p>
        </p:txBody>
      </p:sp>
      <p:sp>
        <p:nvSpPr>
          <p:cNvPr id="56" name="TextBox 55">
            <a:extLst>
              <a:ext uri="{FF2B5EF4-FFF2-40B4-BE49-F238E27FC236}">
                <a16:creationId xmlns:a16="http://schemas.microsoft.com/office/drawing/2014/main" id="{01F52C6B-7F18-4648-913E-A82C01F36ABA}"/>
              </a:ext>
            </a:extLst>
          </p:cNvPr>
          <p:cNvSpPr txBox="1"/>
          <p:nvPr/>
        </p:nvSpPr>
        <p:spPr>
          <a:xfrm>
            <a:off x="6340482" y="5254097"/>
            <a:ext cx="70885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GND</a:t>
            </a:r>
            <a:endParaRPr lang="en-US" b="1" dirty="0">
              <a:solidFill>
                <a:srgbClr val="FFFF00"/>
              </a:solidFill>
              <a:latin typeface="Gill Sans" panose="020B0604020202020204" charset="0"/>
              <a:cs typeface="Gill Sans" panose="020B0604020202020204" charset="0"/>
            </a:endParaRPr>
          </a:p>
        </p:txBody>
      </p:sp>
    </p:spTree>
    <p:extLst>
      <p:ext uri="{BB962C8B-B14F-4D97-AF65-F5344CB8AC3E}">
        <p14:creationId xmlns:p14="http://schemas.microsoft.com/office/powerpoint/2010/main" val="4221784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A9595-8947-4A18-A0EA-17BEA5EF6C15}"/>
              </a:ext>
            </a:extLst>
          </p:cNvPr>
          <p:cNvSpPr txBox="1"/>
          <p:nvPr/>
        </p:nvSpPr>
        <p:spPr>
          <a:xfrm>
            <a:off x="0" y="114630"/>
            <a:ext cx="12192000" cy="1077218"/>
          </a:xfrm>
          <a:prstGeom prst="rect">
            <a:avLst/>
          </a:prstGeom>
          <a:noFill/>
        </p:spPr>
        <p:txBody>
          <a:bodyPr wrap="square" rtlCol="0">
            <a:spAutoFit/>
          </a:bodyPr>
          <a:lstStyle/>
          <a:p>
            <a:pPr algn="ctr"/>
            <a:r>
              <a:rPr lang="en-IN" sz="3200" b="1" dirty="0">
                <a:solidFill>
                  <a:srgbClr val="FFFF00"/>
                </a:solidFill>
                <a:latin typeface="Helvetica Neue" panose="020B0604020202020204" charset="0"/>
                <a:cs typeface="Helvetica Neue" panose="020B0604020202020204" charset="0"/>
              </a:rPr>
              <a:t>GPIO Input Mode with </a:t>
            </a:r>
          </a:p>
          <a:p>
            <a:pPr algn="ctr"/>
            <a:r>
              <a:rPr lang="en-IN" sz="3200" b="1" dirty="0">
                <a:solidFill>
                  <a:srgbClr val="FFFF00"/>
                </a:solidFill>
                <a:latin typeface="Helvetica Neue" panose="020B0604020202020204" charset="0"/>
                <a:cs typeface="Helvetica Neue" panose="020B0604020202020204" charset="0"/>
              </a:rPr>
              <a:t>Internal Pull-Up/Pull-Down</a:t>
            </a:r>
            <a:endParaRPr lang="en-US" sz="3200" b="1" dirty="0">
              <a:solidFill>
                <a:srgbClr val="FFFF00"/>
              </a:solidFill>
              <a:latin typeface="Helvetica Neue" panose="020B0604020202020204" charset="0"/>
              <a:cs typeface="Helvetica Neue" panose="020B0604020202020204" charset="0"/>
            </a:endParaRPr>
          </a:p>
        </p:txBody>
      </p:sp>
      <p:sp>
        <p:nvSpPr>
          <p:cNvPr id="3" name="TextBox 2">
            <a:extLst>
              <a:ext uri="{FF2B5EF4-FFF2-40B4-BE49-F238E27FC236}">
                <a16:creationId xmlns:a16="http://schemas.microsoft.com/office/drawing/2014/main" id="{45E36C08-5673-4905-8A55-4D6B331849DA}"/>
              </a:ext>
            </a:extLst>
          </p:cNvPr>
          <p:cNvSpPr txBox="1"/>
          <p:nvPr/>
        </p:nvSpPr>
        <p:spPr>
          <a:xfrm>
            <a:off x="1090684" y="1644503"/>
            <a:ext cx="9329944" cy="830997"/>
          </a:xfrm>
          <a:prstGeom prst="rect">
            <a:avLst/>
          </a:prstGeom>
          <a:noFill/>
        </p:spPr>
        <p:txBody>
          <a:bodyPr wrap="square" rtlCol="0">
            <a:spAutoFit/>
          </a:bodyPr>
          <a:lstStyle/>
          <a:p>
            <a:pPr marL="457189" indent="-457189">
              <a:buFont typeface="Arial" panose="020B0604020202020204" pitchFamily="34" charset="0"/>
              <a:buChar char="•"/>
            </a:pPr>
            <a:r>
              <a:rPr lang="en-IN" sz="2400" dirty="0">
                <a:solidFill>
                  <a:srgbClr val="FFFF00"/>
                </a:solidFill>
                <a:latin typeface="Gill Sans" panose="020B0604020202020204" charset="0"/>
                <a:cs typeface="Gill Sans" panose="020B0604020202020204" charset="0"/>
              </a:rPr>
              <a:t>To avoid Hi-Z state</a:t>
            </a:r>
            <a:r>
              <a:rPr lang="en-IN" sz="2400" b="1" dirty="0">
                <a:solidFill>
                  <a:srgbClr val="FFFF00"/>
                </a:solidFill>
                <a:latin typeface="Gill Sans" panose="020B0604020202020204" charset="0"/>
                <a:cs typeface="Gill Sans" panose="020B0604020202020204" charset="0"/>
              </a:rPr>
              <a:t> internal pull-up/pull-down</a:t>
            </a:r>
            <a:r>
              <a:rPr lang="en-IN" sz="2400" dirty="0">
                <a:solidFill>
                  <a:srgbClr val="FFFF00"/>
                </a:solidFill>
                <a:latin typeface="Gill Sans" panose="020B0604020202020204" charset="0"/>
                <a:cs typeface="Gill Sans" panose="020B0604020202020204" charset="0"/>
              </a:rPr>
              <a:t> registers will be activated in GPIO input mode </a:t>
            </a:r>
            <a:endParaRPr lang="en-US" sz="2400" dirty="0">
              <a:solidFill>
                <a:srgbClr val="FFFF00"/>
              </a:solidFill>
              <a:latin typeface="Gill Sans" panose="020B0604020202020204" charset="0"/>
              <a:cs typeface="Gill Sans" panose="020B0604020202020204" charset="0"/>
            </a:endParaRPr>
          </a:p>
        </p:txBody>
      </p:sp>
      <p:cxnSp>
        <p:nvCxnSpPr>
          <p:cNvPr id="11" name="Straight Connector 10">
            <a:extLst>
              <a:ext uri="{FF2B5EF4-FFF2-40B4-BE49-F238E27FC236}">
                <a16:creationId xmlns:a16="http://schemas.microsoft.com/office/drawing/2014/main" id="{B15082AE-6654-414D-897D-3341E818A834}"/>
              </a:ext>
            </a:extLst>
          </p:cNvPr>
          <p:cNvCxnSpPr/>
          <p:nvPr/>
        </p:nvCxnSpPr>
        <p:spPr>
          <a:xfrm flipH="1">
            <a:off x="1359528" y="4812080"/>
            <a:ext cx="2203443"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Isosceles Triangle 11">
            <a:extLst>
              <a:ext uri="{FF2B5EF4-FFF2-40B4-BE49-F238E27FC236}">
                <a16:creationId xmlns:a16="http://schemas.microsoft.com/office/drawing/2014/main" id="{F907FCF2-AEB5-4305-845E-7C164EC76F38}"/>
              </a:ext>
            </a:extLst>
          </p:cNvPr>
          <p:cNvSpPr/>
          <p:nvPr/>
        </p:nvSpPr>
        <p:spPr>
          <a:xfrm rot="16012033">
            <a:off x="1989996" y="4677403"/>
            <a:ext cx="255165" cy="2693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 name="Rectangle 12">
            <a:extLst>
              <a:ext uri="{FF2B5EF4-FFF2-40B4-BE49-F238E27FC236}">
                <a16:creationId xmlns:a16="http://schemas.microsoft.com/office/drawing/2014/main" id="{D5605C1A-C454-4819-9422-DCCCDCFC3B5D}"/>
              </a:ext>
            </a:extLst>
          </p:cNvPr>
          <p:cNvSpPr/>
          <p:nvPr/>
        </p:nvSpPr>
        <p:spPr>
          <a:xfrm>
            <a:off x="2967552" y="4734038"/>
            <a:ext cx="282901" cy="13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4" name="Oval 13">
            <a:extLst>
              <a:ext uri="{FF2B5EF4-FFF2-40B4-BE49-F238E27FC236}">
                <a16:creationId xmlns:a16="http://schemas.microsoft.com/office/drawing/2014/main" id="{E215AD63-35FA-413C-8C88-D2F53C2E7124}"/>
              </a:ext>
            </a:extLst>
          </p:cNvPr>
          <p:cNvSpPr/>
          <p:nvPr/>
        </p:nvSpPr>
        <p:spPr>
          <a:xfrm>
            <a:off x="3562971" y="4762393"/>
            <a:ext cx="60959" cy="134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1" name="Straight Connector 20">
            <a:extLst>
              <a:ext uri="{FF2B5EF4-FFF2-40B4-BE49-F238E27FC236}">
                <a16:creationId xmlns:a16="http://schemas.microsoft.com/office/drawing/2014/main" id="{5EA56B97-BEF5-4CBD-AB52-BD4C8E4B3E03}"/>
              </a:ext>
            </a:extLst>
          </p:cNvPr>
          <p:cNvCxnSpPr>
            <a:cxnSpLocks/>
          </p:cNvCxnSpPr>
          <p:nvPr/>
        </p:nvCxnSpPr>
        <p:spPr>
          <a:xfrm flipH="1">
            <a:off x="3109002" y="4216652"/>
            <a:ext cx="315" cy="496185"/>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73C8BED2-DE3C-4EF1-AADB-7E59D36ECED1}"/>
              </a:ext>
            </a:extLst>
          </p:cNvPr>
          <p:cNvSpPr/>
          <p:nvPr/>
        </p:nvSpPr>
        <p:spPr>
          <a:xfrm>
            <a:off x="1833409" y="4776570"/>
            <a:ext cx="156897" cy="78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8" name="Freeform: Shape 17">
            <a:extLst>
              <a:ext uri="{FF2B5EF4-FFF2-40B4-BE49-F238E27FC236}">
                <a16:creationId xmlns:a16="http://schemas.microsoft.com/office/drawing/2014/main" id="{0D62A023-FE24-4085-A6D6-1B1227B65C21}"/>
              </a:ext>
            </a:extLst>
          </p:cNvPr>
          <p:cNvSpPr/>
          <p:nvPr/>
        </p:nvSpPr>
        <p:spPr>
          <a:xfrm rot="286289">
            <a:off x="2584953" y="3483591"/>
            <a:ext cx="155589" cy="1352715"/>
          </a:xfrm>
          <a:custGeom>
            <a:avLst/>
            <a:gdLst>
              <a:gd name="connsiteX0" fmla="*/ 0 w 95693"/>
              <a:gd name="connsiteY0" fmla="*/ 0 h 871870"/>
              <a:gd name="connsiteX1" fmla="*/ 10633 w 95693"/>
              <a:gd name="connsiteY1" fmla="*/ 244549 h 871870"/>
              <a:gd name="connsiteX2" fmla="*/ 21265 w 95693"/>
              <a:gd name="connsiteY2" fmla="*/ 340242 h 871870"/>
              <a:gd name="connsiteX3" fmla="*/ 53163 w 95693"/>
              <a:gd name="connsiteY3" fmla="*/ 361507 h 871870"/>
              <a:gd name="connsiteX4" fmla="*/ 95693 w 95693"/>
              <a:gd name="connsiteY4" fmla="*/ 393405 h 871870"/>
              <a:gd name="connsiteX5" fmla="*/ 53163 w 95693"/>
              <a:gd name="connsiteY5" fmla="*/ 435935 h 871870"/>
              <a:gd name="connsiteX6" fmla="*/ 21265 w 95693"/>
              <a:gd name="connsiteY6" fmla="*/ 446567 h 871870"/>
              <a:gd name="connsiteX7" fmla="*/ 31898 w 95693"/>
              <a:gd name="connsiteY7" fmla="*/ 478465 h 871870"/>
              <a:gd name="connsiteX8" fmla="*/ 85061 w 95693"/>
              <a:gd name="connsiteY8" fmla="*/ 520995 h 871870"/>
              <a:gd name="connsiteX9" fmla="*/ 74428 w 95693"/>
              <a:gd name="connsiteY9" fmla="*/ 584791 h 871870"/>
              <a:gd name="connsiteX10" fmla="*/ 42530 w 95693"/>
              <a:gd name="connsiteY10" fmla="*/ 595423 h 871870"/>
              <a:gd name="connsiteX11" fmla="*/ 31898 w 95693"/>
              <a:gd name="connsiteY11" fmla="*/ 659218 h 871870"/>
              <a:gd name="connsiteX12" fmla="*/ 53163 w 95693"/>
              <a:gd name="connsiteY12" fmla="*/ 765544 h 871870"/>
              <a:gd name="connsiteX13" fmla="*/ 63795 w 95693"/>
              <a:gd name="connsiteY13" fmla="*/ 808074 h 871870"/>
              <a:gd name="connsiteX14" fmla="*/ 63795 w 95693"/>
              <a:gd name="connsiteY14" fmla="*/ 871870 h 8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693" h="871870">
                <a:moveTo>
                  <a:pt x="0" y="0"/>
                </a:moveTo>
                <a:cubicBezTo>
                  <a:pt x="3544" y="81516"/>
                  <a:pt x="5543" y="163115"/>
                  <a:pt x="10633" y="244549"/>
                </a:cubicBezTo>
                <a:cubicBezTo>
                  <a:pt x="12635" y="276580"/>
                  <a:pt x="10297" y="310080"/>
                  <a:pt x="21265" y="340242"/>
                </a:cubicBezTo>
                <a:cubicBezTo>
                  <a:pt x="25632" y="352251"/>
                  <a:pt x="42764" y="354079"/>
                  <a:pt x="53163" y="361507"/>
                </a:cubicBezTo>
                <a:cubicBezTo>
                  <a:pt x="67583" y="371807"/>
                  <a:pt x="81516" y="382772"/>
                  <a:pt x="95693" y="393405"/>
                </a:cubicBezTo>
                <a:cubicBezTo>
                  <a:pt x="81516" y="407582"/>
                  <a:pt x="69477" y="424282"/>
                  <a:pt x="53163" y="435935"/>
                </a:cubicBezTo>
                <a:cubicBezTo>
                  <a:pt x="44043" y="442449"/>
                  <a:pt x="26277" y="436542"/>
                  <a:pt x="21265" y="446567"/>
                </a:cubicBezTo>
                <a:cubicBezTo>
                  <a:pt x="16253" y="456592"/>
                  <a:pt x="26886" y="468440"/>
                  <a:pt x="31898" y="478465"/>
                </a:cubicBezTo>
                <a:cubicBezTo>
                  <a:pt x="51136" y="516941"/>
                  <a:pt x="48270" y="508732"/>
                  <a:pt x="85061" y="520995"/>
                </a:cubicBezTo>
                <a:cubicBezTo>
                  <a:pt x="81517" y="542260"/>
                  <a:pt x="85124" y="566073"/>
                  <a:pt x="74428" y="584791"/>
                </a:cubicBezTo>
                <a:cubicBezTo>
                  <a:pt x="68867" y="594522"/>
                  <a:pt x="48091" y="585692"/>
                  <a:pt x="42530" y="595423"/>
                </a:cubicBezTo>
                <a:cubicBezTo>
                  <a:pt x="31834" y="614141"/>
                  <a:pt x="35442" y="637953"/>
                  <a:pt x="31898" y="659218"/>
                </a:cubicBezTo>
                <a:cubicBezTo>
                  <a:pt x="56594" y="758011"/>
                  <a:pt x="27092" y="635189"/>
                  <a:pt x="53163" y="765544"/>
                </a:cubicBezTo>
                <a:cubicBezTo>
                  <a:pt x="56029" y="779873"/>
                  <a:pt x="62341" y="793534"/>
                  <a:pt x="63795" y="808074"/>
                </a:cubicBezTo>
                <a:cubicBezTo>
                  <a:pt x="65911" y="829234"/>
                  <a:pt x="63795" y="850605"/>
                  <a:pt x="63795" y="87187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Oval 18">
            <a:extLst>
              <a:ext uri="{FF2B5EF4-FFF2-40B4-BE49-F238E27FC236}">
                <a16:creationId xmlns:a16="http://schemas.microsoft.com/office/drawing/2014/main" id="{42D1B527-F033-42E5-B26F-FCFECB00707E}"/>
              </a:ext>
            </a:extLst>
          </p:cNvPr>
          <p:cNvSpPr/>
          <p:nvPr/>
        </p:nvSpPr>
        <p:spPr>
          <a:xfrm>
            <a:off x="2579177" y="3493645"/>
            <a:ext cx="119013"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3" name="Straight Connector 22">
            <a:extLst>
              <a:ext uri="{FF2B5EF4-FFF2-40B4-BE49-F238E27FC236}">
                <a16:creationId xmlns:a16="http://schemas.microsoft.com/office/drawing/2014/main" id="{017319F2-9496-4251-8BDC-D3EF97082CCD}"/>
              </a:ext>
            </a:extLst>
          </p:cNvPr>
          <p:cNvCxnSpPr>
            <a:cxnSpLocks/>
          </p:cNvCxnSpPr>
          <p:nvPr/>
        </p:nvCxnSpPr>
        <p:spPr>
          <a:xfrm flipH="1">
            <a:off x="3127901" y="4859344"/>
            <a:ext cx="315" cy="496185"/>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7A11E22-AA2C-4A67-86C4-8F025ED3D9EB}"/>
              </a:ext>
            </a:extLst>
          </p:cNvPr>
          <p:cNvSpPr txBox="1"/>
          <p:nvPr/>
        </p:nvSpPr>
        <p:spPr>
          <a:xfrm>
            <a:off x="3037794" y="4400953"/>
            <a:ext cx="786083" cy="369332"/>
          </a:xfrm>
          <a:prstGeom prst="rect">
            <a:avLst/>
          </a:prstGeom>
          <a:noFill/>
        </p:spPr>
        <p:txBody>
          <a:bodyPr wrap="square" rtlCol="0">
            <a:spAutoFit/>
          </a:bodyPr>
          <a:lstStyle/>
          <a:p>
            <a:r>
              <a:rPr lang="en-IN" dirty="0">
                <a:solidFill>
                  <a:srgbClr val="FFFF00"/>
                </a:solidFill>
              </a:rPr>
              <a:t>Pin</a:t>
            </a:r>
            <a:endParaRPr lang="en-US" dirty="0">
              <a:solidFill>
                <a:srgbClr val="FFFF00"/>
              </a:solidFill>
            </a:endParaRPr>
          </a:p>
        </p:txBody>
      </p:sp>
      <p:sp>
        <p:nvSpPr>
          <p:cNvPr id="25" name="TextBox 24">
            <a:extLst>
              <a:ext uri="{FF2B5EF4-FFF2-40B4-BE49-F238E27FC236}">
                <a16:creationId xmlns:a16="http://schemas.microsoft.com/office/drawing/2014/main" id="{BD73D507-59A9-4383-89AD-25DD18DBB717}"/>
              </a:ext>
            </a:extLst>
          </p:cNvPr>
          <p:cNvSpPr txBox="1"/>
          <p:nvPr/>
        </p:nvSpPr>
        <p:spPr>
          <a:xfrm>
            <a:off x="2631391" y="4008737"/>
            <a:ext cx="590708" cy="369332"/>
          </a:xfrm>
          <a:prstGeom prst="rect">
            <a:avLst/>
          </a:prstGeom>
          <a:noFill/>
        </p:spPr>
        <p:txBody>
          <a:bodyPr wrap="square" rtlCol="0">
            <a:spAutoFit/>
          </a:bodyPr>
          <a:lstStyle/>
          <a:p>
            <a:r>
              <a:rPr lang="en-IN" dirty="0">
                <a:solidFill>
                  <a:srgbClr val="FFFF00"/>
                </a:solidFill>
              </a:rPr>
              <a:t>Ri</a:t>
            </a:r>
            <a:endParaRPr lang="en-US" dirty="0">
              <a:solidFill>
                <a:srgbClr val="FFFF00"/>
              </a:solidFill>
            </a:endParaRPr>
          </a:p>
        </p:txBody>
      </p:sp>
      <p:sp>
        <p:nvSpPr>
          <p:cNvPr id="26" name="TextBox 25">
            <a:extLst>
              <a:ext uri="{FF2B5EF4-FFF2-40B4-BE49-F238E27FC236}">
                <a16:creationId xmlns:a16="http://schemas.microsoft.com/office/drawing/2014/main" id="{68EB42C4-48D3-439D-9A3F-F288C75AD0DC}"/>
              </a:ext>
            </a:extLst>
          </p:cNvPr>
          <p:cNvSpPr txBox="1"/>
          <p:nvPr/>
        </p:nvSpPr>
        <p:spPr>
          <a:xfrm>
            <a:off x="2259029" y="3195913"/>
            <a:ext cx="778765" cy="369332"/>
          </a:xfrm>
          <a:prstGeom prst="rect">
            <a:avLst/>
          </a:prstGeom>
          <a:noFill/>
        </p:spPr>
        <p:txBody>
          <a:bodyPr wrap="square" rtlCol="0">
            <a:spAutoFit/>
          </a:bodyPr>
          <a:lstStyle/>
          <a:p>
            <a:r>
              <a:rPr lang="en-IN" dirty="0">
                <a:solidFill>
                  <a:srgbClr val="FFFF00"/>
                </a:solidFill>
                <a:latin typeface="Gill Sans" panose="020B0604020202020204" charset="0"/>
                <a:cs typeface="Gill Sans" panose="020B0604020202020204" charset="0"/>
              </a:rPr>
              <a:t>+</a:t>
            </a:r>
            <a:r>
              <a:rPr lang="en-IN" dirty="0" err="1">
                <a:solidFill>
                  <a:srgbClr val="FFFF00"/>
                </a:solidFill>
                <a:latin typeface="Gill Sans" panose="020B0604020202020204" charset="0"/>
                <a:cs typeface="Gill Sans" panose="020B0604020202020204" charset="0"/>
              </a:rPr>
              <a:t>Vcc</a:t>
            </a:r>
            <a:endParaRPr lang="en-US" dirty="0">
              <a:solidFill>
                <a:srgbClr val="FFFF00"/>
              </a:solidFill>
              <a:latin typeface="Gill Sans" panose="020B0604020202020204" charset="0"/>
              <a:cs typeface="Gill Sans" panose="020B0604020202020204" charset="0"/>
            </a:endParaRPr>
          </a:p>
        </p:txBody>
      </p:sp>
      <p:sp>
        <p:nvSpPr>
          <p:cNvPr id="27" name="TextBox 26">
            <a:extLst>
              <a:ext uri="{FF2B5EF4-FFF2-40B4-BE49-F238E27FC236}">
                <a16:creationId xmlns:a16="http://schemas.microsoft.com/office/drawing/2014/main" id="{FC8F9C0A-EF24-4D81-B545-DC308757E7C1}"/>
              </a:ext>
            </a:extLst>
          </p:cNvPr>
          <p:cNvSpPr txBox="1"/>
          <p:nvPr/>
        </p:nvSpPr>
        <p:spPr>
          <a:xfrm>
            <a:off x="850923" y="5539659"/>
            <a:ext cx="4078887" cy="369332"/>
          </a:xfrm>
          <a:prstGeom prst="rect">
            <a:avLst/>
          </a:prstGeom>
          <a:noFill/>
        </p:spPr>
        <p:txBody>
          <a:bodyPr wrap="square" rtlCol="0">
            <a:spAutoFit/>
          </a:bodyPr>
          <a:lstStyle/>
          <a:p>
            <a:pPr algn="ctr"/>
            <a:r>
              <a:rPr lang="en-IN" b="1" dirty="0">
                <a:solidFill>
                  <a:srgbClr val="FFFF00"/>
                </a:solidFill>
                <a:latin typeface="Gill Sans" panose="020B0604020202020204" charset="0"/>
                <a:cs typeface="Gill Sans" panose="020B0604020202020204" charset="0"/>
              </a:rPr>
              <a:t>Input Buffer with Pull-up Register</a:t>
            </a:r>
            <a:endParaRPr lang="en-US" b="1" dirty="0">
              <a:solidFill>
                <a:srgbClr val="FFFF00"/>
              </a:solidFill>
              <a:latin typeface="Gill Sans" panose="020B0604020202020204" charset="0"/>
              <a:cs typeface="Gill Sans" panose="020B0604020202020204" charset="0"/>
            </a:endParaRPr>
          </a:p>
        </p:txBody>
      </p:sp>
      <p:cxnSp>
        <p:nvCxnSpPr>
          <p:cNvPr id="28" name="Straight Connector 27">
            <a:extLst>
              <a:ext uri="{FF2B5EF4-FFF2-40B4-BE49-F238E27FC236}">
                <a16:creationId xmlns:a16="http://schemas.microsoft.com/office/drawing/2014/main" id="{5889E271-76A6-41DD-96C6-F77BDEF344FA}"/>
              </a:ext>
            </a:extLst>
          </p:cNvPr>
          <p:cNvCxnSpPr/>
          <p:nvPr/>
        </p:nvCxnSpPr>
        <p:spPr>
          <a:xfrm flipH="1">
            <a:off x="6801350" y="3641974"/>
            <a:ext cx="2203443"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Isosceles Triangle 28">
            <a:extLst>
              <a:ext uri="{FF2B5EF4-FFF2-40B4-BE49-F238E27FC236}">
                <a16:creationId xmlns:a16="http://schemas.microsoft.com/office/drawing/2014/main" id="{C40DB5B4-CA2D-4AAF-B9F3-A5336C7A32F6}"/>
              </a:ext>
            </a:extLst>
          </p:cNvPr>
          <p:cNvSpPr/>
          <p:nvPr/>
        </p:nvSpPr>
        <p:spPr>
          <a:xfrm rot="16012033">
            <a:off x="7431819" y="3507297"/>
            <a:ext cx="255165" cy="2693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0" name="Rectangle 29">
            <a:extLst>
              <a:ext uri="{FF2B5EF4-FFF2-40B4-BE49-F238E27FC236}">
                <a16:creationId xmlns:a16="http://schemas.microsoft.com/office/drawing/2014/main" id="{5E80025F-4BE8-4C58-A8E6-7BF894D444D2}"/>
              </a:ext>
            </a:extLst>
          </p:cNvPr>
          <p:cNvSpPr/>
          <p:nvPr/>
        </p:nvSpPr>
        <p:spPr>
          <a:xfrm>
            <a:off x="8409375" y="3563931"/>
            <a:ext cx="282901" cy="13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1" name="Oval 30">
            <a:extLst>
              <a:ext uri="{FF2B5EF4-FFF2-40B4-BE49-F238E27FC236}">
                <a16:creationId xmlns:a16="http://schemas.microsoft.com/office/drawing/2014/main" id="{99291DF3-6A19-42BE-BEC3-0963B420EE03}"/>
              </a:ext>
            </a:extLst>
          </p:cNvPr>
          <p:cNvSpPr/>
          <p:nvPr/>
        </p:nvSpPr>
        <p:spPr>
          <a:xfrm>
            <a:off x="9004794" y="3592286"/>
            <a:ext cx="60959" cy="134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2" name="Straight Connector 31">
            <a:extLst>
              <a:ext uri="{FF2B5EF4-FFF2-40B4-BE49-F238E27FC236}">
                <a16:creationId xmlns:a16="http://schemas.microsoft.com/office/drawing/2014/main" id="{BC5E0245-E175-4DE2-92FA-9AACED7AF79A}"/>
              </a:ext>
            </a:extLst>
          </p:cNvPr>
          <p:cNvCxnSpPr>
            <a:cxnSpLocks/>
          </p:cNvCxnSpPr>
          <p:nvPr/>
        </p:nvCxnSpPr>
        <p:spPr>
          <a:xfrm flipH="1">
            <a:off x="8550825" y="3046545"/>
            <a:ext cx="315" cy="496185"/>
          </a:xfrm>
          <a:prstGeom prst="line">
            <a:avLst/>
          </a:prstGeom>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ADD259FB-F6C3-42C4-8DCE-42ABC4C47E87}"/>
              </a:ext>
            </a:extLst>
          </p:cNvPr>
          <p:cNvSpPr/>
          <p:nvPr/>
        </p:nvSpPr>
        <p:spPr>
          <a:xfrm>
            <a:off x="7275231" y="3606463"/>
            <a:ext cx="156897" cy="78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 name="Freeform: Shape 33">
            <a:extLst>
              <a:ext uri="{FF2B5EF4-FFF2-40B4-BE49-F238E27FC236}">
                <a16:creationId xmlns:a16="http://schemas.microsoft.com/office/drawing/2014/main" id="{245567C2-F31D-47E6-82C0-3C639A5FC276}"/>
              </a:ext>
            </a:extLst>
          </p:cNvPr>
          <p:cNvSpPr/>
          <p:nvPr/>
        </p:nvSpPr>
        <p:spPr>
          <a:xfrm rot="286289">
            <a:off x="8026776" y="3660279"/>
            <a:ext cx="155589" cy="1352715"/>
          </a:xfrm>
          <a:custGeom>
            <a:avLst/>
            <a:gdLst>
              <a:gd name="connsiteX0" fmla="*/ 0 w 95693"/>
              <a:gd name="connsiteY0" fmla="*/ 0 h 871870"/>
              <a:gd name="connsiteX1" fmla="*/ 10633 w 95693"/>
              <a:gd name="connsiteY1" fmla="*/ 244549 h 871870"/>
              <a:gd name="connsiteX2" fmla="*/ 21265 w 95693"/>
              <a:gd name="connsiteY2" fmla="*/ 340242 h 871870"/>
              <a:gd name="connsiteX3" fmla="*/ 53163 w 95693"/>
              <a:gd name="connsiteY3" fmla="*/ 361507 h 871870"/>
              <a:gd name="connsiteX4" fmla="*/ 95693 w 95693"/>
              <a:gd name="connsiteY4" fmla="*/ 393405 h 871870"/>
              <a:gd name="connsiteX5" fmla="*/ 53163 w 95693"/>
              <a:gd name="connsiteY5" fmla="*/ 435935 h 871870"/>
              <a:gd name="connsiteX6" fmla="*/ 21265 w 95693"/>
              <a:gd name="connsiteY6" fmla="*/ 446567 h 871870"/>
              <a:gd name="connsiteX7" fmla="*/ 31898 w 95693"/>
              <a:gd name="connsiteY7" fmla="*/ 478465 h 871870"/>
              <a:gd name="connsiteX8" fmla="*/ 85061 w 95693"/>
              <a:gd name="connsiteY8" fmla="*/ 520995 h 871870"/>
              <a:gd name="connsiteX9" fmla="*/ 74428 w 95693"/>
              <a:gd name="connsiteY9" fmla="*/ 584791 h 871870"/>
              <a:gd name="connsiteX10" fmla="*/ 42530 w 95693"/>
              <a:gd name="connsiteY10" fmla="*/ 595423 h 871870"/>
              <a:gd name="connsiteX11" fmla="*/ 31898 w 95693"/>
              <a:gd name="connsiteY11" fmla="*/ 659218 h 871870"/>
              <a:gd name="connsiteX12" fmla="*/ 53163 w 95693"/>
              <a:gd name="connsiteY12" fmla="*/ 765544 h 871870"/>
              <a:gd name="connsiteX13" fmla="*/ 63795 w 95693"/>
              <a:gd name="connsiteY13" fmla="*/ 808074 h 871870"/>
              <a:gd name="connsiteX14" fmla="*/ 63795 w 95693"/>
              <a:gd name="connsiteY14" fmla="*/ 871870 h 8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693" h="871870">
                <a:moveTo>
                  <a:pt x="0" y="0"/>
                </a:moveTo>
                <a:cubicBezTo>
                  <a:pt x="3544" y="81516"/>
                  <a:pt x="5543" y="163115"/>
                  <a:pt x="10633" y="244549"/>
                </a:cubicBezTo>
                <a:cubicBezTo>
                  <a:pt x="12635" y="276580"/>
                  <a:pt x="10297" y="310080"/>
                  <a:pt x="21265" y="340242"/>
                </a:cubicBezTo>
                <a:cubicBezTo>
                  <a:pt x="25632" y="352251"/>
                  <a:pt x="42764" y="354079"/>
                  <a:pt x="53163" y="361507"/>
                </a:cubicBezTo>
                <a:cubicBezTo>
                  <a:pt x="67583" y="371807"/>
                  <a:pt x="81516" y="382772"/>
                  <a:pt x="95693" y="393405"/>
                </a:cubicBezTo>
                <a:cubicBezTo>
                  <a:pt x="81516" y="407582"/>
                  <a:pt x="69477" y="424282"/>
                  <a:pt x="53163" y="435935"/>
                </a:cubicBezTo>
                <a:cubicBezTo>
                  <a:pt x="44043" y="442449"/>
                  <a:pt x="26277" y="436542"/>
                  <a:pt x="21265" y="446567"/>
                </a:cubicBezTo>
                <a:cubicBezTo>
                  <a:pt x="16253" y="456592"/>
                  <a:pt x="26886" y="468440"/>
                  <a:pt x="31898" y="478465"/>
                </a:cubicBezTo>
                <a:cubicBezTo>
                  <a:pt x="51136" y="516941"/>
                  <a:pt x="48270" y="508732"/>
                  <a:pt x="85061" y="520995"/>
                </a:cubicBezTo>
                <a:cubicBezTo>
                  <a:pt x="81517" y="542260"/>
                  <a:pt x="85124" y="566073"/>
                  <a:pt x="74428" y="584791"/>
                </a:cubicBezTo>
                <a:cubicBezTo>
                  <a:pt x="68867" y="594522"/>
                  <a:pt x="48091" y="585692"/>
                  <a:pt x="42530" y="595423"/>
                </a:cubicBezTo>
                <a:cubicBezTo>
                  <a:pt x="31834" y="614141"/>
                  <a:pt x="35442" y="637953"/>
                  <a:pt x="31898" y="659218"/>
                </a:cubicBezTo>
                <a:cubicBezTo>
                  <a:pt x="56594" y="758011"/>
                  <a:pt x="27092" y="635189"/>
                  <a:pt x="53163" y="765544"/>
                </a:cubicBezTo>
                <a:cubicBezTo>
                  <a:pt x="56029" y="779873"/>
                  <a:pt x="62341" y="793534"/>
                  <a:pt x="63795" y="808074"/>
                </a:cubicBezTo>
                <a:cubicBezTo>
                  <a:pt x="65911" y="829234"/>
                  <a:pt x="63795" y="850605"/>
                  <a:pt x="63795" y="87187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6" name="Straight Connector 35">
            <a:extLst>
              <a:ext uri="{FF2B5EF4-FFF2-40B4-BE49-F238E27FC236}">
                <a16:creationId xmlns:a16="http://schemas.microsoft.com/office/drawing/2014/main" id="{44BB632A-730A-4548-9CBB-22695E106890}"/>
              </a:ext>
            </a:extLst>
          </p:cNvPr>
          <p:cNvCxnSpPr>
            <a:cxnSpLocks/>
          </p:cNvCxnSpPr>
          <p:nvPr/>
        </p:nvCxnSpPr>
        <p:spPr>
          <a:xfrm flipH="1">
            <a:off x="8569724" y="3689237"/>
            <a:ext cx="315" cy="496185"/>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A8E99D89-BC49-4A1A-950D-64A81DC61AFF}"/>
              </a:ext>
            </a:extLst>
          </p:cNvPr>
          <p:cNvSpPr txBox="1"/>
          <p:nvPr/>
        </p:nvSpPr>
        <p:spPr>
          <a:xfrm>
            <a:off x="8479617" y="3230847"/>
            <a:ext cx="786083" cy="369332"/>
          </a:xfrm>
          <a:prstGeom prst="rect">
            <a:avLst/>
          </a:prstGeom>
          <a:noFill/>
        </p:spPr>
        <p:txBody>
          <a:bodyPr wrap="square" rtlCol="0">
            <a:spAutoFit/>
          </a:bodyPr>
          <a:lstStyle/>
          <a:p>
            <a:r>
              <a:rPr lang="en-IN" dirty="0">
                <a:solidFill>
                  <a:srgbClr val="FFFF00"/>
                </a:solidFill>
              </a:rPr>
              <a:t>Pin</a:t>
            </a:r>
            <a:endParaRPr lang="en-US" dirty="0">
              <a:solidFill>
                <a:srgbClr val="FFFF00"/>
              </a:solidFill>
            </a:endParaRPr>
          </a:p>
        </p:txBody>
      </p:sp>
      <p:sp>
        <p:nvSpPr>
          <p:cNvPr id="38" name="TextBox 37">
            <a:extLst>
              <a:ext uri="{FF2B5EF4-FFF2-40B4-BE49-F238E27FC236}">
                <a16:creationId xmlns:a16="http://schemas.microsoft.com/office/drawing/2014/main" id="{E5195AE8-4D2E-4C37-95C8-CDBFB33BFDE2}"/>
              </a:ext>
            </a:extLst>
          </p:cNvPr>
          <p:cNvSpPr txBox="1"/>
          <p:nvPr/>
        </p:nvSpPr>
        <p:spPr>
          <a:xfrm>
            <a:off x="8073214" y="4227956"/>
            <a:ext cx="590708" cy="369332"/>
          </a:xfrm>
          <a:prstGeom prst="rect">
            <a:avLst/>
          </a:prstGeom>
          <a:noFill/>
        </p:spPr>
        <p:txBody>
          <a:bodyPr wrap="square" rtlCol="0">
            <a:spAutoFit/>
          </a:bodyPr>
          <a:lstStyle/>
          <a:p>
            <a:r>
              <a:rPr lang="en-IN" dirty="0">
                <a:solidFill>
                  <a:srgbClr val="FFFF00"/>
                </a:solidFill>
              </a:rPr>
              <a:t>Ri</a:t>
            </a:r>
            <a:endParaRPr lang="en-US" dirty="0">
              <a:solidFill>
                <a:srgbClr val="FFFF00"/>
              </a:solidFill>
            </a:endParaRPr>
          </a:p>
        </p:txBody>
      </p:sp>
      <p:sp>
        <p:nvSpPr>
          <p:cNvPr id="39" name="TextBox 38">
            <a:extLst>
              <a:ext uri="{FF2B5EF4-FFF2-40B4-BE49-F238E27FC236}">
                <a16:creationId xmlns:a16="http://schemas.microsoft.com/office/drawing/2014/main" id="{0149989E-E915-4985-B685-080C6DC265FF}"/>
              </a:ext>
            </a:extLst>
          </p:cNvPr>
          <p:cNvSpPr txBox="1"/>
          <p:nvPr/>
        </p:nvSpPr>
        <p:spPr>
          <a:xfrm>
            <a:off x="7687600" y="5192152"/>
            <a:ext cx="778765" cy="369332"/>
          </a:xfrm>
          <a:prstGeom prst="rect">
            <a:avLst/>
          </a:prstGeom>
          <a:noFill/>
        </p:spPr>
        <p:txBody>
          <a:bodyPr wrap="square" rtlCol="0">
            <a:spAutoFit/>
          </a:bodyPr>
          <a:lstStyle/>
          <a:p>
            <a:r>
              <a:rPr lang="en-IN" dirty="0">
                <a:solidFill>
                  <a:srgbClr val="FFFF00"/>
                </a:solidFill>
                <a:latin typeface="Gill Sans" panose="020B0604020202020204" charset="0"/>
                <a:cs typeface="Gill Sans" panose="020B0604020202020204" charset="0"/>
              </a:rPr>
              <a:t>GND</a:t>
            </a:r>
            <a:endParaRPr lang="en-US" dirty="0">
              <a:solidFill>
                <a:srgbClr val="FFFF00"/>
              </a:solidFill>
              <a:latin typeface="Gill Sans" panose="020B0604020202020204" charset="0"/>
              <a:cs typeface="Gill Sans" panose="020B0604020202020204" charset="0"/>
            </a:endParaRPr>
          </a:p>
        </p:txBody>
      </p:sp>
      <p:sp>
        <p:nvSpPr>
          <p:cNvPr id="40" name="TextBox 39">
            <a:extLst>
              <a:ext uri="{FF2B5EF4-FFF2-40B4-BE49-F238E27FC236}">
                <a16:creationId xmlns:a16="http://schemas.microsoft.com/office/drawing/2014/main" id="{3086F87A-8426-4F8D-9462-F55AD91C0DDF}"/>
              </a:ext>
            </a:extLst>
          </p:cNvPr>
          <p:cNvSpPr txBox="1"/>
          <p:nvPr/>
        </p:nvSpPr>
        <p:spPr>
          <a:xfrm>
            <a:off x="6164734" y="5508330"/>
            <a:ext cx="4243587" cy="369332"/>
          </a:xfrm>
          <a:prstGeom prst="rect">
            <a:avLst/>
          </a:prstGeom>
          <a:noFill/>
        </p:spPr>
        <p:txBody>
          <a:bodyPr wrap="square" rtlCol="0">
            <a:spAutoFit/>
          </a:bodyPr>
          <a:lstStyle/>
          <a:p>
            <a:pPr algn="ctr"/>
            <a:r>
              <a:rPr lang="en-IN" b="1" dirty="0">
                <a:solidFill>
                  <a:srgbClr val="FFFF00"/>
                </a:solidFill>
                <a:latin typeface="Gill Sans" panose="020B0604020202020204" charset="0"/>
                <a:cs typeface="Gill Sans" panose="020B0604020202020204" charset="0"/>
              </a:rPr>
              <a:t>Input Buffer with Pull-down Register</a:t>
            </a:r>
            <a:endParaRPr lang="en-US" b="1" dirty="0">
              <a:solidFill>
                <a:srgbClr val="FFFF00"/>
              </a:solidFill>
              <a:latin typeface="Gill Sans" panose="020B0604020202020204" charset="0"/>
              <a:cs typeface="Gill Sans" panose="020B0604020202020204" charset="0"/>
            </a:endParaRPr>
          </a:p>
        </p:txBody>
      </p:sp>
      <p:cxnSp>
        <p:nvCxnSpPr>
          <p:cNvPr id="41" name="Straight Connector 40">
            <a:extLst>
              <a:ext uri="{FF2B5EF4-FFF2-40B4-BE49-F238E27FC236}">
                <a16:creationId xmlns:a16="http://schemas.microsoft.com/office/drawing/2014/main" id="{F5A900B8-5110-4D67-948C-0555C13810DE}"/>
              </a:ext>
            </a:extLst>
          </p:cNvPr>
          <p:cNvCxnSpPr/>
          <p:nvPr/>
        </p:nvCxnSpPr>
        <p:spPr>
          <a:xfrm>
            <a:off x="7922632" y="4984056"/>
            <a:ext cx="272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8B2887-86A6-4C42-94DD-7AF39B49CFCA}"/>
              </a:ext>
            </a:extLst>
          </p:cNvPr>
          <p:cNvCxnSpPr>
            <a:cxnSpLocks/>
          </p:cNvCxnSpPr>
          <p:nvPr/>
        </p:nvCxnSpPr>
        <p:spPr>
          <a:xfrm>
            <a:off x="7993513" y="5088015"/>
            <a:ext cx="134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A0C5F-4509-413A-85FF-B33E8E37512F}"/>
              </a:ext>
            </a:extLst>
          </p:cNvPr>
          <p:cNvCxnSpPr>
            <a:cxnSpLocks/>
          </p:cNvCxnSpPr>
          <p:nvPr/>
        </p:nvCxnSpPr>
        <p:spPr>
          <a:xfrm>
            <a:off x="8016110" y="5177800"/>
            <a:ext cx="88747"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D81D1A72-CBF5-4280-999B-4FADF154AACC}"/>
              </a:ext>
            </a:extLst>
          </p:cNvPr>
          <p:cNvSpPr/>
          <p:nvPr/>
        </p:nvSpPr>
        <p:spPr>
          <a:xfrm rot="10800000">
            <a:off x="2419378" y="4946836"/>
            <a:ext cx="438587"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45" name="Arrow: Right 44">
            <a:extLst>
              <a:ext uri="{FF2B5EF4-FFF2-40B4-BE49-F238E27FC236}">
                <a16:creationId xmlns:a16="http://schemas.microsoft.com/office/drawing/2014/main" id="{585583DD-3606-415E-8A41-7F19A70F7F2E}"/>
              </a:ext>
            </a:extLst>
          </p:cNvPr>
          <p:cNvSpPr/>
          <p:nvPr/>
        </p:nvSpPr>
        <p:spPr>
          <a:xfrm rot="10800000">
            <a:off x="7765058" y="3405149"/>
            <a:ext cx="582887"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27798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A9595-8947-4A18-A0EA-17BEA5EF6C15}"/>
              </a:ext>
            </a:extLst>
          </p:cNvPr>
          <p:cNvSpPr txBox="1"/>
          <p:nvPr/>
        </p:nvSpPr>
        <p:spPr>
          <a:xfrm>
            <a:off x="0" y="198463"/>
            <a:ext cx="12192000" cy="1405641"/>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GPIO Output Mode with </a:t>
            </a:r>
          </a:p>
          <a:p>
            <a:pPr algn="ctr"/>
            <a:r>
              <a:rPr lang="en-IN" sz="4267" b="1" dirty="0">
                <a:solidFill>
                  <a:srgbClr val="FFFF00"/>
                </a:solidFill>
                <a:latin typeface="Helvetica Neue" panose="020B0604020202020204" charset="0"/>
                <a:cs typeface="Helvetica Neue" panose="020B0604020202020204" charset="0"/>
              </a:rPr>
              <a:t>Open-Drain State</a:t>
            </a:r>
            <a:endParaRPr lang="en-US" sz="4267" b="1" dirty="0">
              <a:solidFill>
                <a:srgbClr val="FFFF00"/>
              </a:solidFill>
              <a:latin typeface="Helvetica Neue" panose="020B0604020202020204" charset="0"/>
              <a:cs typeface="Helvetica Neue" panose="020B0604020202020204" charset="0"/>
            </a:endParaRPr>
          </a:p>
        </p:txBody>
      </p:sp>
      <p:sp>
        <p:nvSpPr>
          <p:cNvPr id="3" name="TextBox 2">
            <a:extLst>
              <a:ext uri="{FF2B5EF4-FFF2-40B4-BE49-F238E27FC236}">
                <a16:creationId xmlns:a16="http://schemas.microsoft.com/office/drawing/2014/main" id="{45E36C08-5673-4905-8A55-4D6B331849DA}"/>
              </a:ext>
            </a:extLst>
          </p:cNvPr>
          <p:cNvSpPr txBox="1"/>
          <p:nvPr/>
        </p:nvSpPr>
        <p:spPr>
          <a:xfrm>
            <a:off x="1077432" y="1644503"/>
            <a:ext cx="6280299" cy="2554545"/>
          </a:xfrm>
          <a:prstGeom prst="rect">
            <a:avLst/>
          </a:prstGeom>
          <a:noFill/>
        </p:spPr>
        <p:txBody>
          <a:bodyPr wrap="square" rtlCol="0">
            <a:spAutoFit/>
          </a:bodyPr>
          <a:lstStyle/>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In open-drain state PMOS transistor will be turned off.</a:t>
            </a:r>
          </a:p>
          <a:p>
            <a:pPr marL="457189" indent="-457189">
              <a:buFont typeface="Arial" panose="020B0604020202020204" pitchFamily="34" charset="0"/>
              <a:buChar char="•"/>
            </a:pPr>
            <a:endParaRPr lang="en-IN" sz="32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So, output state can be either </a:t>
            </a:r>
            <a:r>
              <a:rPr lang="en-IN" sz="3200" b="1" i="1" dirty="0">
                <a:solidFill>
                  <a:srgbClr val="FFFF00"/>
                </a:solidFill>
                <a:latin typeface="Gill Sans" panose="020B0604020202020204" charset="0"/>
                <a:cs typeface="Gill Sans" panose="020B0604020202020204" charset="0"/>
              </a:rPr>
              <a:t>GND or floating</a:t>
            </a:r>
            <a:r>
              <a:rPr lang="en-IN" sz="3200" dirty="0">
                <a:solidFill>
                  <a:srgbClr val="FFFF00"/>
                </a:solidFill>
                <a:latin typeface="Gill Sans" panose="020B0604020202020204" charset="0"/>
                <a:cs typeface="Gill Sans" panose="020B0604020202020204" charset="0"/>
              </a:rPr>
              <a:t> </a:t>
            </a:r>
            <a:endParaRPr lang="en-US" sz="3200" dirty="0">
              <a:solidFill>
                <a:srgbClr val="FFFF00"/>
              </a:solidFill>
              <a:latin typeface="Gill Sans" panose="020B0604020202020204" charset="0"/>
              <a:cs typeface="Gill Sans" panose="020B0604020202020204" charset="0"/>
            </a:endParaRPr>
          </a:p>
        </p:txBody>
      </p:sp>
      <p:cxnSp>
        <p:nvCxnSpPr>
          <p:cNvPr id="48" name="Straight Connector 47">
            <a:extLst>
              <a:ext uri="{FF2B5EF4-FFF2-40B4-BE49-F238E27FC236}">
                <a16:creationId xmlns:a16="http://schemas.microsoft.com/office/drawing/2014/main" id="{D75DB70C-91AA-40F6-A606-1CE52562377A}"/>
              </a:ext>
            </a:extLst>
          </p:cNvPr>
          <p:cNvCxnSpPr>
            <a:cxnSpLocks/>
          </p:cNvCxnSpPr>
          <p:nvPr/>
        </p:nvCxnSpPr>
        <p:spPr>
          <a:xfrm>
            <a:off x="6839373" y="3974725"/>
            <a:ext cx="10287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15B2289-C307-42D3-9D9F-7E9A2F74C6D9}"/>
              </a:ext>
            </a:extLst>
          </p:cNvPr>
          <p:cNvCxnSpPr>
            <a:cxnSpLocks/>
          </p:cNvCxnSpPr>
          <p:nvPr/>
        </p:nvCxnSpPr>
        <p:spPr>
          <a:xfrm flipH="1">
            <a:off x="7855506" y="3099988"/>
            <a:ext cx="12596" cy="87205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133D3CB7-07EA-4AB4-AB1C-9EF8E6B1EFEA}"/>
              </a:ext>
            </a:extLst>
          </p:cNvPr>
          <p:cNvCxnSpPr>
            <a:cxnSpLocks/>
          </p:cNvCxnSpPr>
          <p:nvPr/>
        </p:nvCxnSpPr>
        <p:spPr>
          <a:xfrm>
            <a:off x="7868105" y="3099987"/>
            <a:ext cx="774996"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11FFAD1-0FD9-41B7-ADDC-C4B45F627897}"/>
              </a:ext>
            </a:extLst>
          </p:cNvPr>
          <p:cNvCxnSpPr>
            <a:cxnSpLocks/>
          </p:cNvCxnSpPr>
          <p:nvPr/>
        </p:nvCxnSpPr>
        <p:spPr>
          <a:xfrm>
            <a:off x="7841329" y="4831121"/>
            <a:ext cx="774996"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962F896-BCDA-4363-9046-5EC117751283}"/>
              </a:ext>
            </a:extLst>
          </p:cNvPr>
          <p:cNvSpPr/>
          <p:nvPr/>
        </p:nvSpPr>
        <p:spPr>
          <a:xfrm>
            <a:off x="8630502" y="2986579"/>
            <a:ext cx="81279" cy="226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53" name="Straight Connector 52">
            <a:extLst>
              <a:ext uri="{FF2B5EF4-FFF2-40B4-BE49-F238E27FC236}">
                <a16:creationId xmlns:a16="http://schemas.microsoft.com/office/drawing/2014/main" id="{3F5FC1ED-453E-4CBE-A2FA-86ACC160EBF6}"/>
              </a:ext>
            </a:extLst>
          </p:cNvPr>
          <p:cNvCxnSpPr>
            <a:cxnSpLocks/>
          </p:cNvCxnSpPr>
          <p:nvPr/>
        </p:nvCxnSpPr>
        <p:spPr>
          <a:xfrm>
            <a:off x="8711779" y="2816454"/>
            <a:ext cx="0" cy="55445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A96E12A-A454-48FE-AB6B-5F474C77981A}"/>
              </a:ext>
            </a:extLst>
          </p:cNvPr>
          <p:cNvCxnSpPr>
            <a:cxnSpLocks/>
          </p:cNvCxnSpPr>
          <p:nvPr/>
        </p:nvCxnSpPr>
        <p:spPr>
          <a:xfrm>
            <a:off x="8628289" y="4541318"/>
            <a:ext cx="0" cy="5166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8F2AE50-741A-4314-A431-4DAD312D0852}"/>
              </a:ext>
            </a:extLst>
          </p:cNvPr>
          <p:cNvCxnSpPr>
            <a:cxnSpLocks/>
          </p:cNvCxnSpPr>
          <p:nvPr/>
        </p:nvCxnSpPr>
        <p:spPr>
          <a:xfrm>
            <a:off x="8982712" y="2627427"/>
            <a:ext cx="0" cy="83799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B71C782-1D3B-40F1-964A-D3B7F75521E3}"/>
              </a:ext>
            </a:extLst>
          </p:cNvPr>
          <p:cNvCxnSpPr>
            <a:cxnSpLocks/>
          </p:cNvCxnSpPr>
          <p:nvPr/>
        </p:nvCxnSpPr>
        <p:spPr>
          <a:xfrm>
            <a:off x="8899223" y="4390071"/>
            <a:ext cx="0" cy="8253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5B55A6C-104B-4AA1-AB0A-1058578B4134}"/>
              </a:ext>
            </a:extLst>
          </p:cNvPr>
          <p:cNvCxnSpPr>
            <a:cxnSpLocks/>
          </p:cNvCxnSpPr>
          <p:nvPr/>
        </p:nvCxnSpPr>
        <p:spPr>
          <a:xfrm>
            <a:off x="8982714" y="2803841"/>
            <a:ext cx="662209"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4AA9BB6-2D67-45A7-91BD-0EFCBA5AB853}"/>
              </a:ext>
            </a:extLst>
          </p:cNvPr>
          <p:cNvCxnSpPr>
            <a:cxnSpLocks/>
          </p:cNvCxnSpPr>
          <p:nvPr/>
        </p:nvCxnSpPr>
        <p:spPr>
          <a:xfrm>
            <a:off x="8989010" y="3334685"/>
            <a:ext cx="655913"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388E0F2-A06D-4933-A51F-9A86E6F506DD}"/>
              </a:ext>
            </a:extLst>
          </p:cNvPr>
          <p:cNvCxnSpPr>
            <a:cxnSpLocks/>
          </p:cNvCxnSpPr>
          <p:nvPr/>
        </p:nvCxnSpPr>
        <p:spPr>
          <a:xfrm>
            <a:off x="8899225" y="4516080"/>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CB7AF-20D4-413C-8B58-D5BA7AAF4697}"/>
              </a:ext>
            </a:extLst>
          </p:cNvPr>
          <p:cNvCxnSpPr>
            <a:cxnSpLocks/>
          </p:cNvCxnSpPr>
          <p:nvPr/>
        </p:nvCxnSpPr>
        <p:spPr>
          <a:xfrm>
            <a:off x="8867708" y="5032751"/>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22C4347-A995-4365-BDFB-80F97216EE89}"/>
              </a:ext>
            </a:extLst>
          </p:cNvPr>
          <p:cNvCxnSpPr>
            <a:cxnSpLocks/>
          </p:cNvCxnSpPr>
          <p:nvPr/>
        </p:nvCxnSpPr>
        <p:spPr>
          <a:xfrm>
            <a:off x="9644921" y="1965847"/>
            <a:ext cx="0" cy="8506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BDDCC09-5FBF-49F8-B3FA-980683527F71}"/>
              </a:ext>
            </a:extLst>
          </p:cNvPr>
          <p:cNvCxnSpPr>
            <a:cxnSpLocks/>
          </p:cNvCxnSpPr>
          <p:nvPr/>
        </p:nvCxnSpPr>
        <p:spPr>
          <a:xfrm flipH="1">
            <a:off x="9632327" y="3924049"/>
            <a:ext cx="12595" cy="608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F22D68C-178B-4E49-B5FC-40743CCF9840}"/>
              </a:ext>
            </a:extLst>
          </p:cNvPr>
          <p:cNvCxnSpPr>
            <a:cxnSpLocks/>
          </p:cNvCxnSpPr>
          <p:nvPr/>
        </p:nvCxnSpPr>
        <p:spPr>
          <a:xfrm>
            <a:off x="9624439" y="5007563"/>
            <a:ext cx="0" cy="8506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E6A35E6-739F-463C-AD8B-65C35A3718A1}"/>
              </a:ext>
            </a:extLst>
          </p:cNvPr>
          <p:cNvCxnSpPr>
            <a:cxnSpLocks/>
          </p:cNvCxnSpPr>
          <p:nvPr/>
        </p:nvCxnSpPr>
        <p:spPr>
          <a:xfrm flipV="1">
            <a:off x="9309407" y="5858171"/>
            <a:ext cx="567071" cy="25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DF0D83B-5D5A-47AE-A213-029113FEA81C}"/>
              </a:ext>
            </a:extLst>
          </p:cNvPr>
          <p:cNvCxnSpPr>
            <a:cxnSpLocks/>
          </p:cNvCxnSpPr>
          <p:nvPr/>
        </p:nvCxnSpPr>
        <p:spPr>
          <a:xfrm>
            <a:off x="9485812" y="5990496"/>
            <a:ext cx="270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E6B2AAB-E89F-4A0A-9E71-3D7387368830}"/>
              </a:ext>
            </a:extLst>
          </p:cNvPr>
          <p:cNvCxnSpPr>
            <a:cxnSpLocks/>
          </p:cNvCxnSpPr>
          <p:nvPr/>
        </p:nvCxnSpPr>
        <p:spPr>
          <a:xfrm>
            <a:off x="9536239" y="6135393"/>
            <a:ext cx="182719"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F98CCB9-A44D-4DD9-B4A9-D12CB16912D4}"/>
              </a:ext>
            </a:extLst>
          </p:cNvPr>
          <p:cNvSpPr/>
          <p:nvPr/>
        </p:nvSpPr>
        <p:spPr>
          <a:xfrm>
            <a:off x="10434089" y="3841756"/>
            <a:ext cx="472553" cy="23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68" name="Straight Connector 67">
            <a:extLst>
              <a:ext uri="{FF2B5EF4-FFF2-40B4-BE49-F238E27FC236}">
                <a16:creationId xmlns:a16="http://schemas.microsoft.com/office/drawing/2014/main" id="{3ECE5D80-0ED5-4233-849F-81940B2DC8C6}"/>
              </a:ext>
            </a:extLst>
          </p:cNvPr>
          <p:cNvCxnSpPr>
            <a:cxnSpLocks/>
          </p:cNvCxnSpPr>
          <p:nvPr/>
        </p:nvCxnSpPr>
        <p:spPr>
          <a:xfrm flipV="1">
            <a:off x="9632316" y="3938227"/>
            <a:ext cx="825400" cy="815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DB55FCF-9CD0-4BBB-8504-FB80839F03E3}"/>
              </a:ext>
            </a:extLst>
          </p:cNvPr>
          <p:cNvCxnSpPr>
            <a:cxnSpLocks/>
          </p:cNvCxnSpPr>
          <p:nvPr/>
        </p:nvCxnSpPr>
        <p:spPr>
          <a:xfrm>
            <a:off x="10900346" y="3962114"/>
            <a:ext cx="970316" cy="12612"/>
          </a:xfrm>
          <a:prstGeom prst="line">
            <a:avLst/>
          </a:prstGeom>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0EE98DB7-F28C-4128-A2DE-74A688C9EFF8}"/>
              </a:ext>
            </a:extLst>
          </p:cNvPr>
          <p:cNvSpPr/>
          <p:nvPr/>
        </p:nvSpPr>
        <p:spPr>
          <a:xfrm>
            <a:off x="11856485" y="3912644"/>
            <a:ext cx="201623" cy="118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71" name="TextBox 70">
            <a:extLst>
              <a:ext uri="{FF2B5EF4-FFF2-40B4-BE49-F238E27FC236}">
                <a16:creationId xmlns:a16="http://schemas.microsoft.com/office/drawing/2014/main" id="{1BF76CC7-86B4-4138-B8C3-870F5518EAD9}"/>
              </a:ext>
            </a:extLst>
          </p:cNvPr>
          <p:cNvSpPr txBox="1"/>
          <p:nvPr/>
        </p:nvSpPr>
        <p:spPr>
          <a:xfrm>
            <a:off x="9654363" y="3482751"/>
            <a:ext cx="869499"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Drain</a:t>
            </a:r>
            <a:endParaRPr lang="en-US" sz="1423" b="1" dirty="0">
              <a:solidFill>
                <a:srgbClr val="FFFF00"/>
              </a:solidFill>
              <a:latin typeface="Gill Sans" panose="020B0604020202020204" charset="0"/>
              <a:cs typeface="Gill Sans" panose="020B0604020202020204" charset="0"/>
            </a:endParaRPr>
          </a:p>
        </p:txBody>
      </p:sp>
      <p:sp>
        <p:nvSpPr>
          <p:cNvPr id="72" name="TextBox 71">
            <a:extLst>
              <a:ext uri="{FF2B5EF4-FFF2-40B4-BE49-F238E27FC236}">
                <a16:creationId xmlns:a16="http://schemas.microsoft.com/office/drawing/2014/main" id="{858FFEDB-0079-4CC4-9942-C406272CE60B}"/>
              </a:ext>
            </a:extLst>
          </p:cNvPr>
          <p:cNvSpPr txBox="1"/>
          <p:nvPr/>
        </p:nvSpPr>
        <p:spPr>
          <a:xfrm>
            <a:off x="8899223" y="4582911"/>
            <a:ext cx="869499"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NMOS</a:t>
            </a:r>
            <a:endParaRPr lang="en-US" sz="1423" b="1" dirty="0">
              <a:solidFill>
                <a:srgbClr val="FFFF00"/>
              </a:solidFill>
              <a:latin typeface="Gill Sans" panose="020B0604020202020204" charset="0"/>
              <a:cs typeface="Gill Sans" panose="020B0604020202020204" charset="0"/>
            </a:endParaRPr>
          </a:p>
        </p:txBody>
      </p:sp>
      <p:sp>
        <p:nvSpPr>
          <p:cNvPr id="73" name="TextBox 72">
            <a:extLst>
              <a:ext uri="{FF2B5EF4-FFF2-40B4-BE49-F238E27FC236}">
                <a16:creationId xmlns:a16="http://schemas.microsoft.com/office/drawing/2014/main" id="{CCBEC365-D132-458D-B0EF-5D349D461BFD}"/>
              </a:ext>
            </a:extLst>
          </p:cNvPr>
          <p:cNvSpPr txBox="1"/>
          <p:nvPr/>
        </p:nvSpPr>
        <p:spPr>
          <a:xfrm>
            <a:off x="9536555" y="2226450"/>
            <a:ext cx="1121535" cy="365806"/>
          </a:xfrm>
          <a:prstGeom prst="rect">
            <a:avLst/>
          </a:prstGeom>
          <a:noFill/>
        </p:spPr>
        <p:txBody>
          <a:bodyPr wrap="square" rtlCol="0">
            <a:spAutoFit/>
          </a:bodyPr>
          <a:lstStyle/>
          <a:p>
            <a:r>
              <a:rPr lang="en-IN" sz="1777" b="1" dirty="0">
                <a:solidFill>
                  <a:srgbClr val="FFFF00"/>
                </a:solidFill>
                <a:latin typeface="Gill Sans" panose="020B0604020202020204" charset="0"/>
                <a:cs typeface="Gill Sans" panose="020B0604020202020204" charset="0"/>
              </a:rPr>
              <a:t>Source</a:t>
            </a:r>
            <a:endParaRPr lang="en-US" sz="1777" b="1" dirty="0">
              <a:solidFill>
                <a:srgbClr val="FFFF00"/>
              </a:solidFill>
              <a:latin typeface="Gill Sans" panose="020B0604020202020204" charset="0"/>
              <a:cs typeface="Gill Sans" panose="020B0604020202020204" charset="0"/>
            </a:endParaRPr>
          </a:p>
        </p:txBody>
      </p:sp>
      <p:sp>
        <p:nvSpPr>
          <p:cNvPr id="74" name="TextBox 73">
            <a:extLst>
              <a:ext uri="{FF2B5EF4-FFF2-40B4-BE49-F238E27FC236}">
                <a16:creationId xmlns:a16="http://schemas.microsoft.com/office/drawing/2014/main" id="{15D7ADFE-6256-4BD0-A694-14D265225B1D}"/>
              </a:ext>
            </a:extLst>
          </p:cNvPr>
          <p:cNvSpPr txBox="1"/>
          <p:nvPr/>
        </p:nvSpPr>
        <p:spPr>
          <a:xfrm>
            <a:off x="9588209" y="5405203"/>
            <a:ext cx="1354668"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Source</a:t>
            </a:r>
            <a:endParaRPr lang="en-US" sz="1867" b="1" dirty="0">
              <a:solidFill>
                <a:srgbClr val="FFFF00"/>
              </a:solidFill>
              <a:latin typeface="Gill Sans" panose="020B0604020202020204" charset="0"/>
              <a:cs typeface="Gill Sans" panose="020B0604020202020204" charset="0"/>
            </a:endParaRPr>
          </a:p>
        </p:txBody>
      </p:sp>
      <p:sp>
        <p:nvSpPr>
          <p:cNvPr id="75" name="TextBox 74">
            <a:extLst>
              <a:ext uri="{FF2B5EF4-FFF2-40B4-BE49-F238E27FC236}">
                <a16:creationId xmlns:a16="http://schemas.microsoft.com/office/drawing/2014/main" id="{58AAF907-FEB0-44D9-A49C-AA139F2DB40D}"/>
              </a:ext>
            </a:extLst>
          </p:cNvPr>
          <p:cNvSpPr txBox="1"/>
          <p:nvPr/>
        </p:nvSpPr>
        <p:spPr>
          <a:xfrm>
            <a:off x="9200709" y="2313692"/>
            <a:ext cx="598564"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T1</a:t>
            </a:r>
            <a:endParaRPr lang="en-US" sz="1423" b="1" dirty="0">
              <a:solidFill>
                <a:srgbClr val="FFFF00"/>
              </a:solidFill>
              <a:latin typeface="Gill Sans" panose="020B0604020202020204" charset="0"/>
              <a:cs typeface="Gill Sans" panose="020B0604020202020204" charset="0"/>
            </a:endParaRPr>
          </a:p>
        </p:txBody>
      </p:sp>
      <p:sp>
        <p:nvSpPr>
          <p:cNvPr id="76" name="TextBox 75">
            <a:extLst>
              <a:ext uri="{FF2B5EF4-FFF2-40B4-BE49-F238E27FC236}">
                <a16:creationId xmlns:a16="http://schemas.microsoft.com/office/drawing/2014/main" id="{E6EDDA70-12F2-4A89-95A0-3DF9505D9443}"/>
              </a:ext>
            </a:extLst>
          </p:cNvPr>
          <p:cNvSpPr txBox="1"/>
          <p:nvPr/>
        </p:nvSpPr>
        <p:spPr>
          <a:xfrm>
            <a:off x="10842060" y="3424872"/>
            <a:ext cx="869499"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77" name="TextBox 76">
            <a:extLst>
              <a:ext uri="{FF2B5EF4-FFF2-40B4-BE49-F238E27FC236}">
                <a16:creationId xmlns:a16="http://schemas.microsoft.com/office/drawing/2014/main" id="{FD875CF6-2C24-4E3B-B910-B3CBF0AE31F0}"/>
              </a:ext>
            </a:extLst>
          </p:cNvPr>
          <p:cNvSpPr txBox="1"/>
          <p:nvPr/>
        </p:nvSpPr>
        <p:spPr>
          <a:xfrm>
            <a:off x="8989009" y="2936156"/>
            <a:ext cx="869499"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PMOS</a:t>
            </a:r>
            <a:endParaRPr lang="en-US" sz="1423" b="1" dirty="0">
              <a:solidFill>
                <a:srgbClr val="FFFF00"/>
              </a:solidFill>
              <a:latin typeface="Gill Sans" panose="020B0604020202020204" charset="0"/>
              <a:cs typeface="Gill Sans" panose="020B0604020202020204" charset="0"/>
            </a:endParaRPr>
          </a:p>
        </p:txBody>
      </p:sp>
      <p:sp>
        <p:nvSpPr>
          <p:cNvPr id="78" name="TextBox 77">
            <a:extLst>
              <a:ext uri="{FF2B5EF4-FFF2-40B4-BE49-F238E27FC236}">
                <a16:creationId xmlns:a16="http://schemas.microsoft.com/office/drawing/2014/main" id="{2E9D6781-2807-47F2-A249-3E401C6856D9}"/>
              </a:ext>
            </a:extLst>
          </p:cNvPr>
          <p:cNvSpPr txBox="1"/>
          <p:nvPr/>
        </p:nvSpPr>
        <p:spPr>
          <a:xfrm>
            <a:off x="9103373" y="5057948"/>
            <a:ext cx="598564"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T2</a:t>
            </a:r>
            <a:endParaRPr lang="en-US" sz="1423" b="1" dirty="0">
              <a:solidFill>
                <a:srgbClr val="FFFF00"/>
              </a:solidFill>
              <a:latin typeface="Gill Sans" panose="020B0604020202020204" charset="0"/>
              <a:cs typeface="Gill Sans" panose="020B0604020202020204" charset="0"/>
            </a:endParaRPr>
          </a:p>
        </p:txBody>
      </p:sp>
      <p:sp>
        <p:nvSpPr>
          <p:cNvPr id="79" name="TextBox 78">
            <a:extLst>
              <a:ext uri="{FF2B5EF4-FFF2-40B4-BE49-F238E27FC236}">
                <a16:creationId xmlns:a16="http://schemas.microsoft.com/office/drawing/2014/main" id="{D186737C-CE4B-4114-A083-4A094D1D162B}"/>
              </a:ext>
            </a:extLst>
          </p:cNvPr>
          <p:cNvSpPr txBox="1"/>
          <p:nvPr/>
        </p:nvSpPr>
        <p:spPr>
          <a:xfrm>
            <a:off x="7789217" y="4716840"/>
            <a:ext cx="1028732"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gate</a:t>
            </a:r>
            <a:endParaRPr lang="en-US" sz="1867" b="1" dirty="0">
              <a:solidFill>
                <a:srgbClr val="FFFF00"/>
              </a:solidFill>
              <a:latin typeface="Gill Sans" panose="020B0604020202020204" charset="0"/>
              <a:cs typeface="Gill Sans" panose="020B0604020202020204" charset="0"/>
            </a:endParaRPr>
          </a:p>
        </p:txBody>
      </p:sp>
      <p:sp>
        <p:nvSpPr>
          <p:cNvPr id="80" name="TextBox 79">
            <a:extLst>
              <a:ext uri="{FF2B5EF4-FFF2-40B4-BE49-F238E27FC236}">
                <a16:creationId xmlns:a16="http://schemas.microsoft.com/office/drawing/2014/main" id="{CCA45306-CBBC-4945-83A3-5FF297D9F23F}"/>
              </a:ext>
            </a:extLst>
          </p:cNvPr>
          <p:cNvSpPr txBox="1"/>
          <p:nvPr/>
        </p:nvSpPr>
        <p:spPr>
          <a:xfrm>
            <a:off x="7790789" y="2624961"/>
            <a:ext cx="1028732"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gate</a:t>
            </a:r>
            <a:endParaRPr lang="en-US" sz="1867" b="1" dirty="0">
              <a:solidFill>
                <a:srgbClr val="FFFF00"/>
              </a:solidFill>
              <a:latin typeface="Gill Sans" panose="020B0604020202020204" charset="0"/>
              <a:cs typeface="Gill Sans" panose="020B0604020202020204" charset="0"/>
            </a:endParaRPr>
          </a:p>
        </p:txBody>
      </p:sp>
      <p:sp>
        <p:nvSpPr>
          <p:cNvPr id="81" name="Oval 80">
            <a:extLst>
              <a:ext uri="{FF2B5EF4-FFF2-40B4-BE49-F238E27FC236}">
                <a16:creationId xmlns:a16="http://schemas.microsoft.com/office/drawing/2014/main" id="{00C948E4-3E7E-4EA1-994E-9F7A6F9AE1BB}"/>
              </a:ext>
            </a:extLst>
          </p:cNvPr>
          <p:cNvSpPr/>
          <p:nvPr/>
        </p:nvSpPr>
        <p:spPr>
          <a:xfrm>
            <a:off x="9518893" y="1757922"/>
            <a:ext cx="216123" cy="229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82" name="TextBox 81">
            <a:extLst>
              <a:ext uri="{FF2B5EF4-FFF2-40B4-BE49-F238E27FC236}">
                <a16:creationId xmlns:a16="http://schemas.microsoft.com/office/drawing/2014/main" id="{EABF0A9C-D8C2-4E88-95BC-AD2087767A19}"/>
              </a:ext>
            </a:extLst>
          </p:cNvPr>
          <p:cNvSpPr txBox="1"/>
          <p:nvPr/>
        </p:nvSpPr>
        <p:spPr>
          <a:xfrm>
            <a:off x="9108095" y="1382148"/>
            <a:ext cx="1217312" cy="365806"/>
          </a:xfrm>
          <a:prstGeom prst="rect">
            <a:avLst/>
          </a:prstGeom>
          <a:noFill/>
        </p:spPr>
        <p:txBody>
          <a:bodyPr wrap="square" rtlCol="0">
            <a:spAutoFit/>
          </a:bodyPr>
          <a:lstStyle/>
          <a:p>
            <a:r>
              <a:rPr lang="en-IN" sz="1777" b="1" dirty="0">
                <a:solidFill>
                  <a:srgbClr val="FFFF00"/>
                </a:solidFill>
                <a:latin typeface="Gill Sans" panose="020B0604020202020204" charset="0"/>
                <a:cs typeface="Gill Sans" panose="020B0604020202020204" charset="0"/>
              </a:rPr>
              <a:t>+VCC</a:t>
            </a:r>
            <a:endParaRPr lang="en-US" sz="1777" b="1" dirty="0">
              <a:solidFill>
                <a:srgbClr val="FFFF00"/>
              </a:solidFill>
              <a:latin typeface="Gill Sans" panose="020B0604020202020204" charset="0"/>
              <a:cs typeface="Gill Sans" panose="020B0604020202020204" charset="0"/>
            </a:endParaRPr>
          </a:p>
        </p:txBody>
      </p:sp>
      <p:sp>
        <p:nvSpPr>
          <p:cNvPr id="83" name="TextBox 82">
            <a:extLst>
              <a:ext uri="{FF2B5EF4-FFF2-40B4-BE49-F238E27FC236}">
                <a16:creationId xmlns:a16="http://schemas.microsoft.com/office/drawing/2014/main" id="{BF5EF78F-9B0E-48E8-AEA7-AFB966C2073F}"/>
              </a:ext>
            </a:extLst>
          </p:cNvPr>
          <p:cNvSpPr txBox="1"/>
          <p:nvPr/>
        </p:nvSpPr>
        <p:spPr>
          <a:xfrm>
            <a:off x="9273158" y="6224311"/>
            <a:ext cx="945145"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GND</a:t>
            </a:r>
            <a:endParaRPr lang="en-US" sz="1867" b="1" dirty="0">
              <a:solidFill>
                <a:srgbClr val="FFFF00"/>
              </a:solidFill>
              <a:latin typeface="Gill Sans" panose="020B0604020202020204" charset="0"/>
              <a:cs typeface="Gill Sans" panose="020B0604020202020204" charset="0"/>
            </a:endParaRPr>
          </a:p>
        </p:txBody>
      </p:sp>
      <p:cxnSp>
        <p:nvCxnSpPr>
          <p:cNvPr id="85" name="Straight Connector 84">
            <a:extLst>
              <a:ext uri="{FF2B5EF4-FFF2-40B4-BE49-F238E27FC236}">
                <a16:creationId xmlns:a16="http://schemas.microsoft.com/office/drawing/2014/main" id="{3C49F493-1626-4623-84B1-EA228253D32A}"/>
              </a:ext>
            </a:extLst>
          </p:cNvPr>
          <p:cNvCxnSpPr>
            <a:cxnSpLocks/>
          </p:cNvCxnSpPr>
          <p:nvPr/>
        </p:nvCxnSpPr>
        <p:spPr>
          <a:xfrm flipH="1">
            <a:off x="7846053" y="3969511"/>
            <a:ext cx="12596" cy="87205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FA3422B-1CEE-40E8-B26B-B1509EEE9605}"/>
              </a:ext>
            </a:extLst>
          </p:cNvPr>
          <p:cNvCxnSpPr>
            <a:cxnSpLocks/>
          </p:cNvCxnSpPr>
          <p:nvPr/>
        </p:nvCxnSpPr>
        <p:spPr>
          <a:xfrm flipH="1">
            <a:off x="9637055" y="3333355"/>
            <a:ext cx="12595" cy="60820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613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A9595-8947-4A18-A0EA-17BEA5EF6C15}"/>
              </a:ext>
            </a:extLst>
          </p:cNvPr>
          <p:cNvSpPr txBox="1"/>
          <p:nvPr/>
        </p:nvSpPr>
        <p:spPr>
          <a:xfrm>
            <a:off x="0" y="144531"/>
            <a:ext cx="12192000" cy="1405641"/>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GPIO Output Mode with </a:t>
            </a:r>
          </a:p>
          <a:p>
            <a:pPr algn="ctr"/>
            <a:r>
              <a:rPr lang="en-IN" sz="4267" b="1" dirty="0">
                <a:solidFill>
                  <a:srgbClr val="FFFF00"/>
                </a:solidFill>
                <a:latin typeface="Helvetica Neue" panose="020B0604020202020204" charset="0"/>
                <a:cs typeface="Helvetica Neue" panose="020B0604020202020204" charset="0"/>
              </a:rPr>
              <a:t>Open-Drain Pull-up</a:t>
            </a:r>
            <a:endParaRPr lang="en-US" sz="4267" b="1" dirty="0">
              <a:solidFill>
                <a:srgbClr val="FFFF00"/>
              </a:solidFill>
              <a:latin typeface="Helvetica Neue" panose="020B0604020202020204" charset="0"/>
              <a:cs typeface="Helvetica Neue" panose="020B0604020202020204" charset="0"/>
            </a:endParaRPr>
          </a:p>
        </p:txBody>
      </p:sp>
      <p:cxnSp>
        <p:nvCxnSpPr>
          <p:cNvPr id="51" name="Straight Connector 50">
            <a:extLst>
              <a:ext uri="{FF2B5EF4-FFF2-40B4-BE49-F238E27FC236}">
                <a16:creationId xmlns:a16="http://schemas.microsoft.com/office/drawing/2014/main" id="{011FFAD1-0FD9-41B7-ADDC-C4B45F627897}"/>
              </a:ext>
            </a:extLst>
          </p:cNvPr>
          <p:cNvCxnSpPr>
            <a:cxnSpLocks/>
          </p:cNvCxnSpPr>
          <p:nvPr/>
        </p:nvCxnSpPr>
        <p:spPr>
          <a:xfrm>
            <a:off x="1486210" y="4207341"/>
            <a:ext cx="7749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A96E12A-A454-48FE-AB6B-5F474C77981A}"/>
              </a:ext>
            </a:extLst>
          </p:cNvPr>
          <p:cNvCxnSpPr>
            <a:cxnSpLocks/>
          </p:cNvCxnSpPr>
          <p:nvPr/>
        </p:nvCxnSpPr>
        <p:spPr>
          <a:xfrm>
            <a:off x="2273171" y="3917538"/>
            <a:ext cx="0" cy="5166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B71C782-1D3B-40F1-964A-D3B7F75521E3}"/>
              </a:ext>
            </a:extLst>
          </p:cNvPr>
          <p:cNvCxnSpPr>
            <a:cxnSpLocks/>
          </p:cNvCxnSpPr>
          <p:nvPr/>
        </p:nvCxnSpPr>
        <p:spPr>
          <a:xfrm>
            <a:off x="2544104" y="3766291"/>
            <a:ext cx="0" cy="8253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388E0F2-A06D-4933-A51F-9A86E6F506DD}"/>
              </a:ext>
            </a:extLst>
          </p:cNvPr>
          <p:cNvCxnSpPr>
            <a:cxnSpLocks/>
          </p:cNvCxnSpPr>
          <p:nvPr/>
        </p:nvCxnSpPr>
        <p:spPr>
          <a:xfrm>
            <a:off x="2544107" y="3892300"/>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CB7AF-20D4-413C-8B58-D5BA7AAF4697}"/>
              </a:ext>
            </a:extLst>
          </p:cNvPr>
          <p:cNvCxnSpPr>
            <a:cxnSpLocks/>
          </p:cNvCxnSpPr>
          <p:nvPr/>
        </p:nvCxnSpPr>
        <p:spPr>
          <a:xfrm>
            <a:off x="2512589" y="4408971"/>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BDDCC09-5FBF-49F8-B3FA-980683527F71}"/>
              </a:ext>
            </a:extLst>
          </p:cNvPr>
          <p:cNvCxnSpPr>
            <a:cxnSpLocks/>
          </p:cNvCxnSpPr>
          <p:nvPr/>
        </p:nvCxnSpPr>
        <p:spPr>
          <a:xfrm flipH="1">
            <a:off x="3277208" y="3300269"/>
            <a:ext cx="12595" cy="608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F22D68C-178B-4E49-B5FC-40743CCF9840}"/>
              </a:ext>
            </a:extLst>
          </p:cNvPr>
          <p:cNvCxnSpPr>
            <a:cxnSpLocks/>
          </p:cNvCxnSpPr>
          <p:nvPr/>
        </p:nvCxnSpPr>
        <p:spPr>
          <a:xfrm>
            <a:off x="3269320" y="4383783"/>
            <a:ext cx="0" cy="85060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E6A35E6-739F-463C-AD8B-65C35A3718A1}"/>
              </a:ext>
            </a:extLst>
          </p:cNvPr>
          <p:cNvCxnSpPr>
            <a:cxnSpLocks/>
          </p:cNvCxnSpPr>
          <p:nvPr/>
        </p:nvCxnSpPr>
        <p:spPr>
          <a:xfrm flipV="1">
            <a:off x="2954289" y="5234391"/>
            <a:ext cx="567071" cy="25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DF0D83B-5D5A-47AE-A213-029113FEA81C}"/>
              </a:ext>
            </a:extLst>
          </p:cNvPr>
          <p:cNvCxnSpPr>
            <a:cxnSpLocks/>
          </p:cNvCxnSpPr>
          <p:nvPr/>
        </p:nvCxnSpPr>
        <p:spPr>
          <a:xfrm>
            <a:off x="3130694" y="5366716"/>
            <a:ext cx="270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E6B2AAB-E89F-4A0A-9E71-3D7387368830}"/>
              </a:ext>
            </a:extLst>
          </p:cNvPr>
          <p:cNvCxnSpPr>
            <a:cxnSpLocks/>
          </p:cNvCxnSpPr>
          <p:nvPr/>
        </p:nvCxnSpPr>
        <p:spPr>
          <a:xfrm>
            <a:off x="3181121" y="5511613"/>
            <a:ext cx="182719"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F98CCB9-A44D-4DD9-B4A9-D12CB16912D4}"/>
              </a:ext>
            </a:extLst>
          </p:cNvPr>
          <p:cNvSpPr/>
          <p:nvPr/>
        </p:nvSpPr>
        <p:spPr>
          <a:xfrm>
            <a:off x="4078971" y="3217976"/>
            <a:ext cx="472553" cy="23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68" name="Straight Connector 67">
            <a:extLst>
              <a:ext uri="{FF2B5EF4-FFF2-40B4-BE49-F238E27FC236}">
                <a16:creationId xmlns:a16="http://schemas.microsoft.com/office/drawing/2014/main" id="{3ECE5D80-0ED5-4233-849F-81940B2DC8C6}"/>
              </a:ext>
            </a:extLst>
          </p:cNvPr>
          <p:cNvCxnSpPr>
            <a:cxnSpLocks/>
          </p:cNvCxnSpPr>
          <p:nvPr/>
        </p:nvCxnSpPr>
        <p:spPr>
          <a:xfrm flipV="1">
            <a:off x="3277198" y="3314447"/>
            <a:ext cx="825400" cy="815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DB55FCF-9CD0-4BBB-8504-FB80839F03E3}"/>
              </a:ext>
            </a:extLst>
          </p:cNvPr>
          <p:cNvCxnSpPr>
            <a:cxnSpLocks/>
          </p:cNvCxnSpPr>
          <p:nvPr/>
        </p:nvCxnSpPr>
        <p:spPr>
          <a:xfrm>
            <a:off x="4545228" y="3338334"/>
            <a:ext cx="970316" cy="12612"/>
          </a:xfrm>
          <a:prstGeom prst="line">
            <a:avLst/>
          </a:prstGeom>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0EE98DB7-F28C-4128-A2DE-74A688C9EFF8}"/>
              </a:ext>
            </a:extLst>
          </p:cNvPr>
          <p:cNvSpPr/>
          <p:nvPr/>
        </p:nvSpPr>
        <p:spPr>
          <a:xfrm>
            <a:off x="5501366" y="3288864"/>
            <a:ext cx="201623" cy="118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72" name="TextBox 71">
            <a:extLst>
              <a:ext uri="{FF2B5EF4-FFF2-40B4-BE49-F238E27FC236}">
                <a16:creationId xmlns:a16="http://schemas.microsoft.com/office/drawing/2014/main" id="{858FFEDB-0079-4CC4-9942-C406272CE60B}"/>
              </a:ext>
            </a:extLst>
          </p:cNvPr>
          <p:cNvSpPr txBox="1"/>
          <p:nvPr/>
        </p:nvSpPr>
        <p:spPr>
          <a:xfrm>
            <a:off x="2544104" y="3959131"/>
            <a:ext cx="869499"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NMOS</a:t>
            </a:r>
            <a:endParaRPr lang="en-US" sz="1423" b="1" dirty="0">
              <a:solidFill>
                <a:srgbClr val="FFFF00"/>
              </a:solidFill>
              <a:latin typeface="Gill Sans" panose="020B0604020202020204" charset="0"/>
              <a:cs typeface="Gill Sans" panose="020B0604020202020204" charset="0"/>
            </a:endParaRPr>
          </a:p>
        </p:txBody>
      </p:sp>
      <p:sp>
        <p:nvSpPr>
          <p:cNvPr id="74" name="TextBox 73">
            <a:extLst>
              <a:ext uri="{FF2B5EF4-FFF2-40B4-BE49-F238E27FC236}">
                <a16:creationId xmlns:a16="http://schemas.microsoft.com/office/drawing/2014/main" id="{15D7ADFE-6256-4BD0-A694-14D265225B1D}"/>
              </a:ext>
            </a:extLst>
          </p:cNvPr>
          <p:cNvSpPr txBox="1"/>
          <p:nvPr/>
        </p:nvSpPr>
        <p:spPr>
          <a:xfrm>
            <a:off x="3233090" y="4781423"/>
            <a:ext cx="1354668"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Source</a:t>
            </a:r>
            <a:endParaRPr lang="en-US" sz="1867" b="1" dirty="0">
              <a:solidFill>
                <a:srgbClr val="FFFF00"/>
              </a:solidFill>
              <a:latin typeface="Gill Sans" panose="020B0604020202020204" charset="0"/>
              <a:cs typeface="Gill Sans" panose="020B0604020202020204" charset="0"/>
            </a:endParaRPr>
          </a:p>
        </p:txBody>
      </p:sp>
      <p:sp>
        <p:nvSpPr>
          <p:cNvPr id="76" name="TextBox 75">
            <a:extLst>
              <a:ext uri="{FF2B5EF4-FFF2-40B4-BE49-F238E27FC236}">
                <a16:creationId xmlns:a16="http://schemas.microsoft.com/office/drawing/2014/main" id="{E6EDDA70-12F2-4A89-95A0-3DF9505D9443}"/>
              </a:ext>
            </a:extLst>
          </p:cNvPr>
          <p:cNvSpPr txBox="1"/>
          <p:nvPr/>
        </p:nvSpPr>
        <p:spPr>
          <a:xfrm>
            <a:off x="4486942" y="2801092"/>
            <a:ext cx="869499"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78" name="TextBox 77">
            <a:extLst>
              <a:ext uri="{FF2B5EF4-FFF2-40B4-BE49-F238E27FC236}">
                <a16:creationId xmlns:a16="http://schemas.microsoft.com/office/drawing/2014/main" id="{2E9D6781-2807-47F2-A249-3E401C6856D9}"/>
              </a:ext>
            </a:extLst>
          </p:cNvPr>
          <p:cNvSpPr txBox="1"/>
          <p:nvPr/>
        </p:nvSpPr>
        <p:spPr>
          <a:xfrm>
            <a:off x="2748254" y="4434168"/>
            <a:ext cx="598564"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T2</a:t>
            </a:r>
            <a:endParaRPr lang="en-US" sz="1423" b="1" dirty="0">
              <a:solidFill>
                <a:srgbClr val="FFFF00"/>
              </a:solidFill>
              <a:latin typeface="Gill Sans" panose="020B0604020202020204" charset="0"/>
              <a:cs typeface="Gill Sans" panose="020B0604020202020204" charset="0"/>
            </a:endParaRPr>
          </a:p>
        </p:txBody>
      </p:sp>
      <p:sp>
        <p:nvSpPr>
          <p:cNvPr id="79" name="TextBox 78">
            <a:extLst>
              <a:ext uri="{FF2B5EF4-FFF2-40B4-BE49-F238E27FC236}">
                <a16:creationId xmlns:a16="http://schemas.microsoft.com/office/drawing/2014/main" id="{D186737C-CE4B-4114-A083-4A094D1D162B}"/>
              </a:ext>
            </a:extLst>
          </p:cNvPr>
          <p:cNvSpPr txBox="1"/>
          <p:nvPr/>
        </p:nvSpPr>
        <p:spPr>
          <a:xfrm>
            <a:off x="1434098" y="4093060"/>
            <a:ext cx="1028732"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gate</a:t>
            </a:r>
            <a:endParaRPr lang="en-US" sz="1867" b="1" dirty="0">
              <a:solidFill>
                <a:srgbClr val="FFFF00"/>
              </a:solidFill>
              <a:latin typeface="Gill Sans" panose="020B0604020202020204" charset="0"/>
              <a:cs typeface="Gill Sans" panose="020B0604020202020204" charset="0"/>
            </a:endParaRPr>
          </a:p>
        </p:txBody>
      </p:sp>
      <p:sp>
        <p:nvSpPr>
          <p:cNvPr id="82" name="TextBox 81">
            <a:extLst>
              <a:ext uri="{FF2B5EF4-FFF2-40B4-BE49-F238E27FC236}">
                <a16:creationId xmlns:a16="http://schemas.microsoft.com/office/drawing/2014/main" id="{EABF0A9C-D8C2-4E88-95BC-AD2087767A19}"/>
              </a:ext>
            </a:extLst>
          </p:cNvPr>
          <p:cNvSpPr txBox="1"/>
          <p:nvPr/>
        </p:nvSpPr>
        <p:spPr>
          <a:xfrm>
            <a:off x="2752976" y="1467206"/>
            <a:ext cx="1217312" cy="365806"/>
          </a:xfrm>
          <a:prstGeom prst="rect">
            <a:avLst/>
          </a:prstGeom>
          <a:noFill/>
        </p:spPr>
        <p:txBody>
          <a:bodyPr wrap="square" rtlCol="0">
            <a:spAutoFit/>
          </a:bodyPr>
          <a:lstStyle/>
          <a:p>
            <a:r>
              <a:rPr lang="en-IN" sz="1777" b="1" dirty="0">
                <a:solidFill>
                  <a:srgbClr val="FFFF00"/>
                </a:solidFill>
                <a:latin typeface="Gill Sans" panose="020B0604020202020204" charset="0"/>
                <a:cs typeface="Gill Sans" panose="020B0604020202020204" charset="0"/>
              </a:rPr>
              <a:t>+VCC</a:t>
            </a:r>
            <a:endParaRPr lang="en-US" sz="1777" b="1" dirty="0">
              <a:solidFill>
                <a:srgbClr val="FFFF00"/>
              </a:solidFill>
              <a:latin typeface="Gill Sans" panose="020B0604020202020204" charset="0"/>
              <a:cs typeface="Gill Sans" panose="020B0604020202020204" charset="0"/>
            </a:endParaRPr>
          </a:p>
        </p:txBody>
      </p:sp>
      <p:sp>
        <p:nvSpPr>
          <p:cNvPr id="83" name="TextBox 82">
            <a:extLst>
              <a:ext uri="{FF2B5EF4-FFF2-40B4-BE49-F238E27FC236}">
                <a16:creationId xmlns:a16="http://schemas.microsoft.com/office/drawing/2014/main" id="{BF5EF78F-9B0E-48E8-AEA7-AFB966C2073F}"/>
              </a:ext>
            </a:extLst>
          </p:cNvPr>
          <p:cNvSpPr txBox="1"/>
          <p:nvPr/>
        </p:nvSpPr>
        <p:spPr>
          <a:xfrm>
            <a:off x="2918040" y="5600531"/>
            <a:ext cx="945145"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GND</a:t>
            </a:r>
            <a:endParaRPr lang="en-US" sz="1867" b="1" dirty="0">
              <a:solidFill>
                <a:srgbClr val="FFFF00"/>
              </a:solidFill>
              <a:latin typeface="Gill Sans" panose="020B0604020202020204" charset="0"/>
              <a:cs typeface="Gill Sans" panose="020B0604020202020204" charset="0"/>
            </a:endParaRPr>
          </a:p>
        </p:txBody>
      </p:sp>
      <p:sp>
        <p:nvSpPr>
          <p:cNvPr id="42" name="Freeform: Shape 41">
            <a:extLst>
              <a:ext uri="{FF2B5EF4-FFF2-40B4-BE49-F238E27FC236}">
                <a16:creationId xmlns:a16="http://schemas.microsoft.com/office/drawing/2014/main" id="{0F3097E0-1432-481C-B4B6-38AC8440E49D}"/>
              </a:ext>
            </a:extLst>
          </p:cNvPr>
          <p:cNvSpPr/>
          <p:nvPr/>
        </p:nvSpPr>
        <p:spPr>
          <a:xfrm rot="286289">
            <a:off x="3242715" y="1946340"/>
            <a:ext cx="155589" cy="1352715"/>
          </a:xfrm>
          <a:custGeom>
            <a:avLst/>
            <a:gdLst>
              <a:gd name="connsiteX0" fmla="*/ 0 w 95693"/>
              <a:gd name="connsiteY0" fmla="*/ 0 h 871870"/>
              <a:gd name="connsiteX1" fmla="*/ 10633 w 95693"/>
              <a:gd name="connsiteY1" fmla="*/ 244549 h 871870"/>
              <a:gd name="connsiteX2" fmla="*/ 21265 w 95693"/>
              <a:gd name="connsiteY2" fmla="*/ 340242 h 871870"/>
              <a:gd name="connsiteX3" fmla="*/ 53163 w 95693"/>
              <a:gd name="connsiteY3" fmla="*/ 361507 h 871870"/>
              <a:gd name="connsiteX4" fmla="*/ 95693 w 95693"/>
              <a:gd name="connsiteY4" fmla="*/ 393405 h 871870"/>
              <a:gd name="connsiteX5" fmla="*/ 53163 w 95693"/>
              <a:gd name="connsiteY5" fmla="*/ 435935 h 871870"/>
              <a:gd name="connsiteX6" fmla="*/ 21265 w 95693"/>
              <a:gd name="connsiteY6" fmla="*/ 446567 h 871870"/>
              <a:gd name="connsiteX7" fmla="*/ 31898 w 95693"/>
              <a:gd name="connsiteY7" fmla="*/ 478465 h 871870"/>
              <a:gd name="connsiteX8" fmla="*/ 85061 w 95693"/>
              <a:gd name="connsiteY8" fmla="*/ 520995 h 871870"/>
              <a:gd name="connsiteX9" fmla="*/ 74428 w 95693"/>
              <a:gd name="connsiteY9" fmla="*/ 584791 h 871870"/>
              <a:gd name="connsiteX10" fmla="*/ 42530 w 95693"/>
              <a:gd name="connsiteY10" fmla="*/ 595423 h 871870"/>
              <a:gd name="connsiteX11" fmla="*/ 31898 w 95693"/>
              <a:gd name="connsiteY11" fmla="*/ 659218 h 871870"/>
              <a:gd name="connsiteX12" fmla="*/ 53163 w 95693"/>
              <a:gd name="connsiteY12" fmla="*/ 765544 h 871870"/>
              <a:gd name="connsiteX13" fmla="*/ 63795 w 95693"/>
              <a:gd name="connsiteY13" fmla="*/ 808074 h 871870"/>
              <a:gd name="connsiteX14" fmla="*/ 63795 w 95693"/>
              <a:gd name="connsiteY14" fmla="*/ 871870 h 8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693" h="871870">
                <a:moveTo>
                  <a:pt x="0" y="0"/>
                </a:moveTo>
                <a:cubicBezTo>
                  <a:pt x="3544" y="81516"/>
                  <a:pt x="5543" y="163115"/>
                  <a:pt x="10633" y="244549"/>
                </a:cubicBezTo>
                <a:cubicBezTo>
                  <a:pt x="12635" y="276580"/>
                  <a:pt x="10297" y="310080"/>
                  <a:pt x="21265" y="340242"/>
                </a:cubicBezTo>
                <a:cubicBezTo>
                  <a:pt x="25632" y="352251"/>
                  <a:pt x="42764" y="354079"/>
                  <a:pt x="53163" y="361507"/>
                </a:cubicBezTo>
                <a:cubicBezTo>
                  <a:pt x="67583" y="371807"/>
                  <a:pt x="81516" y="382772"/>
                  <a:pt x="95693" y="393405"/>
                </a:cubicBezTo>
                <a:cubicBezTo>
                  <a:pt x="81516" y="407582"/>
                  <a:pt x="69477" y="424282"/>
                  <a:pt x="53163" y="435935"/>
                </a:cubicBezTo>
                <a:cubicBezTo>
                  <a:pt x="44043" y="442449"/>
                  <a:pt x="26277" y="436542"/>
                  <a:pt x="21265" y="446567"/>
                </a:cubicBezTo>
                <a:cubicBezTo>
                  <a:pt x="16253" y="456592"/>
                  <a:pt x="26886" y="468440"/>
                  <a:pt x="31898" y="478465"/>
                </a:cubicBezTo>
                <a:cubicBezTo>
                  <a:pt x="51136" y="516941"/>
                  <a:pt x="48270" y="508732"/>
                  <a:pt x="85061" y="520995"/>
                </a:cubicBezTo>
                <a:cubicBezTo>
                  <a:pt x="81517" y="542260"/>
                  <a:pt x="85124" y="566073"/>
                  <a:pt x="74428" y="584791"/>
                </a:cubicBezTo>
                <a:cubicBezTo>
                  <a:pt x="68867" y="594522"/>
                  <a:pt x="48091" y="585692"/>
                  <a:pt x="42530" y="595423"/>
                </a:cubicBezTo>
                <a:cubicBezTo>
                  <a:pt x="31834" y="614141"/>
                  <a:pt x="35442" y="637953"/>
                  <a:pt x="31898" y="659218"/>
                </a:cubicBezTo>
                <a:cubicBezTo>
                  <a:pt x="56594" y="758011"/>
                  <a:pt x="27092" y="635189"/>
                  <a:pt x="53163" y="765544"/>
                </a:cubicBezTo>
                <a:cubicBezTo>
                  <a:pt x="56029" y="779873"/>
                  <a:pt x="62341" y="793534"/>
                  <a:pt x="63795" y="808074"/>
                </a:cubicBezTo>
                <a:cubicBezTo>
                  <a:pt x="65911" y="829234"/>
                  <a:pt x="63795" y="850605"/>
                  <a:pt x="63795" y="87187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43" name="TextBox 42">
            <a:extLst>
              <a:ext uri="{FF2B5EF4-FFF2-40B4-BE49-F238E27FC236}">
                <a16:creationId xmlns:a16="http://schemas.microsoft.com/office/drawing/2014/main" id="{F6C9E862-1E5B-4D1A-A709-25F8AB205DE5}"/>
              </a:ext>
            </a:extLst>
          </p:cNvPr>
          <p:cNvSpPr txBox="1"/>
          <p:nvPr/>
        </p:nvSpPr>
        <p:spPr>
          <a:xfrm>
            <a:off x="3289153" y="2471486"/>
            <a:ext cx="590708" cy="461665"/>
          </a:xfrm>
          <a:prstGeom prst="rect">
            <a:avLst/>
          </a:prstGeom>
          <a:noFill/>
        </p:spPr>
        <p:txBody>
          <a:bodyPr wrap="square" rtlCol="0">
            <a:spAutoFit/>
          </a:bodyPr>
          <a:lstStyle/>
          <a:p>
            <a:r>
              <a:rPr lang="en-IN" sz="2400" dirty="0">
                <a:solidFill>
                  <a:srgbClr val="FFFF00"/>
                </a:solidFill>
              </a:rPr>
              <a:t>Ri</a:t>
            </a:r>
            <a:endParaRPr lang="en-US" sz="2400" dirty="0">
              <a:solidFill>
                <a:srgbClr val="FFFF00"/>
              </a:solidFill>
            </a:endParaRPr>
          </a:p>
        </p:txBody>
      </p:sp>
      <p:sp>
        <p:nvSpPr>
          <p:cNvPr id="4" name="Oval 3">
            <a:extLst>
              <a:ext uri="{FF2B5EF4-FFF2-40B4-BE49-F238E27FC236}">
                <a16:creationId xmlns:a16="http://schemas.microsoft.com/office/drawing/2014/main" id="{0B7F1CDA-88E0-4E54-A0E6-5EE4B10883BC}"/>
              </a:ext>
            </a:extLst>
          </p:cNvPr>
          <p:cNvSpPr/>
          <p:nvPr/>
        </p:nvSpPr>
        <p:spPr>
          <a:xfrm>
            <a:off x="3218913" y="1757916"/>
            <a:ext cx="130749" cy="207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cxnSp>
        <p:nvCxnSpPr>
          <p:cNvPr id="45" name="Straight Connector 44">
            <a:extLst>
              <a:ext uri="{FF2B5EF4-FFF2-40B4-BE49-F238E27FC236}">
                <a16:creationId xmlns:a16="http://schemas.microsoft.com/office/drawing/2014/main" id="{239A1A28-C0F8-40BB-9F71-B34ED43D03DC}"/>
              </a:ext>
            </a:extLst>
          </p:cNvPr>
          <p:cNvCxnSpPr>
            <a:cxnSpLocks/>
          </p:cNvCxnSpPr>
          <p:nvPr/>
        </p:nvCxnSpPr>
        <p:spPr>
          <a:xfrm>
            <a:off x="6934821" y="4311292"/>
            <a:ext cx="7749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A59962B-5304-4DD2-9648-2976397FCB6F}"/>
              </a:ext>
            </a:extLst>
          </p:cNvPr>
          <p:cNvCxnSpPr>
            <a:cxnSpLocks/>
          </p:cNvCxnSpPr>
          <p:nvPr/>
        </p:nvCxnSpPr>
        <p:spPr>
          <a:xfrm>
            <a:off x="7721782" y="4021489"/>
            <a:ext cx="0" cy="516631"/>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3E78F0B-2265-4EA4-AEB2-43D39775F7E8}"/>
              </a:ext>
            </a:extLst>
          </p:cNvPr>
          <p:cNvCxnSpPr>
            <a:cxnSpLocks/>
          </p:cNvCxnSpPr>
          <p:nvPr/>
        </p:nvCxnSpPr>
        <p:spPr>
          <a:xfrm>
            <a:off x="7992715" y="3870242"/>
            <a:ext cx="0" cy="825391"/>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3BAE691-B8D8-40DF-89A1-E3B282127ABD}"/>
              </a:ext>
            </a:extLst>
          </p:cNvPr>
          <p:cNvCxnSpPr>
            <a:cxnSpLocks/>
          </p:cNvCxnSpPr>
          <p:nvPr/>
        </p:nvCxnSpPr>
        <p:spPr>
          <a:xfrm>
            <a:off x="7992717" y="3996251"/>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EBB86A8-BF39-4191-8767-0C0E779E9DB0}"/>
              </a:ext>
            </a:extLst>
          </p:cNvPr>
          <p:cNvCxnSpPr>
            <a:cxnSpLocks/>
          </p:cNvCxnSpPr>
          <p:nvPr/>
        </p:nvCxnSpPr>
        <p:spPr>
          <a:xfrm>
            <a:off x="7961200" y="4512921"/>
            <a:ext cx="731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19FA5AD-E824-41B8-90F2-3750BE887920}"/>
              </a:ext>
            </a:extLst>
          </p:cNvPr>
          <p:cNvCxnSpPr>
            <a:cxnSpLocks/>
          </p:cNvCxnSpPr>
          <p:nvPr/>
        </p:nvCxnSpPr>
        <p:spPr>
          <a:xfrm flipH="1">
            <a:off x="8725819" y="3404219"/>
            <a:ext cx="12595" cy="608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9495631-174B-4478-819F-0EDD9C6D9930}"/>
              </a:ext>
            </a:extLst>
          </p:cNvPr>
          <p:cNvCxnSpPr>
            <a:cxnSpLocks/>
          </p:cNvCxnSpPr>
          <p:nvPr/>
        </p:nvCxnSpPr>
        <p:spPr>
          <a:xfrm>
            <a:off x="8717931" y="4487734"/>
            <a:ext cx="0" cy="8506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A86ACDBF-6191-49DE-B4C3-CF1E083A487A}"/>
              </a:ext>
            </a:extLst>
          </p:cNvPr>
          <p:cNvCxnSpPr>
            <a:cxnSpLocks/>
          </p:cNvCxnSpPr>
          <p:nvPr/>
        </p:nvCxnSpPr>
        <p:spPr>
          <a:xfrm flipV="1">
            <a:off x="8402900" y="5338342"/>
            <a:ext cx="567071" cy="25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CB24A08-0F51-47F1-AE3E-E8C03E0890B8}"/>
              </a:ext>
            </a:extLst>
          </p:cNvPr>
          <p:cNvCxnSpPr>
            <a:cxnSpLocks/>
          </p:cNvCxnSpPr>
          <p:nvPr/>
        </p:nvCxnSpPr>
        <p:spPr>
          <a:xfrm>
            <a:off x="8579305" y="5470667"/>
            <a:ext cx="270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E81BD2-9444-4DE8-8666-39532F9D1CCF}"/>
              </a:ext>
            </a:extLst>
          </p:cNvPr>
          <p:cNvCxnSpPr>
            <a:cxnSpLocks/>
          </p:cNvCxnSpPr>
          <p:nvPr/>
        </p:nvCxnSpPr>
        <p:spPr>
          <a:xfrm>
            <a:off x="8629732" y="5615564"/>
            <a:ext cx="182719"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7EA2E75C-F726-445D-81B3-1D73303BABA0}"/>
              </a:ext>
            </a:extLst>
          </p:cNvPr>
          <p:cNvSpPr/>
          <p:nvPr/>
        </p:nvSpPr>
        <p:spPr>
          <a:xfrm>
            <a:off x="9527581" y="3321926"/>
            <a:ext cx="472553" cy="23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93" name="Straight Connector 92">
            <a:extLst>
              <a:ext uri="{FF2B5EF4-FFF2-40B4-BE49-F238E27FC236}">
                <a16:creationId xmlns:a16="http://schemas.microsoft.com/office/drawing/2014/main" id="{7D917F85-CBE2-4325-920F-86FD0D36F83D}"/>
              </a:ext>
            </a:extLst>
          </p:cNvPr>
          <p:cNvCxnSpPr>
            <a:cxnSpLocks/>
          </p:cNvCxnSpPr>
          <p:nvPr/>
        </p:nvCxnSpPr>
        <p:spPr>
          <a:xfrm flipV="1">
            <a:off x="8725808" y="3418397"/>
            <a:ext cx="825400" cy="815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83D94E5-6ECB-42F8-B2FC-F957EE22FAF2}"/>
              </a:ext>
            </a:extLst>
          </p:cNvPr>
          <p:cNvCxnSpPr>
            <a:cxnSpLocks/>
          </p:cNvCxnSpPr>
          <p:nvPr/>
        </p:nvCxnSpPr>
        <p:spPr>
          <a:xfrm>
            <a:off x="9993838" y="3442285"/>
            <a:ext cx="970316" cy="12612"/>
          </a:xfrm>
          <a:prstGeom prst="line">
            <a:avLst/>
          </a:prstGeom>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B61870A9-EC5C-4189-86B2-AB99C678A6D2}"/>
              </a:ext>
            </a:extLst>
          </p:cNvPr>
          <p:cNvSpPr/>
          <p:nvPr/>
        </p:nvSpPr>
        <p:spPr>
          <a:xfrm>
            <a:off x="10949977" y="3392814"/>
            <a:ext cx="201623" cy="118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97" name="TextBox 96">
            <a:extLst>
              <a:ext uri="{FF2B5EF4-FFF2-40B4-BE49-F238E27FC236}">
                <a16:creationId xmlns:a16="http://schemas.microsoft.com/office/drawing/2014/main" id="{3ED8DC9C-08B3-4FF3-95CE-EE094871A9C9}"/>
              </a:ext>
            </a:extLst>
          </p:cNvPr>
          <p:cNvSpPr txBox="1"/>
          <p:nvPr/>
        </p:nvSpPr>
        <p:spPr>
          <a:xfrm>
            <a:off x="7992715" y="4063082"/>
            <a:ext cx="869499"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NMOS</a:t>
            </a:r>
            <a:endParaRPr lang="en-US" sz="1423" b="1" dirty="0">
              <a:solidFill>
                <a:srgbClr val="FFFF00"/>
              </a:solidFill>
              <a:latin typeface="Gill Sans" panose="020B0604020202020204" charset="0"/>
              <a:cs typeface="Gill Sans" panose="020B0604020202020204" charset="0"/>
            </a:endParaRPr>
          </a:p>
        </p:txBody>
      </p:sp>
      <p:sp>
        <p:nvSpPr>
          <p:cNvPr id="98" name="TextBox 97">
            <a:extLst>
              <a:ext uri="{FF2B5EF4-FFF2-40B4-BE49-F238E27FC236}">
                <a16:creationId xmlns:a16="http://schemas.microsoft.com/office/drawing/2014/main" id="{787DB778-2368-4368-81BD-5534FBDE3A1B}"/>
              </a:ext>
            </a:extLst>
          </p:cNvPr>
          <p:cNvSpPr txBox="1"/>
          <p:nvPr/>
        </p:nvSpPr>
        <p:spPr>
          <a:xfrm>
            <a:off x="8681701" y="4885373"/>
            <a:ext cx="1354668"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Source</a:t>
            </a:r>
            <a:endParaRPr lang="en-US" sz="1867" b="1" dirty="0">
              <a:solidFill>
                <a:srgbClr val="FFFF00"/>
              </a:solidFill>
              <a:latin typeface="Gill Sans" panose="020B0604020202020204" charset="0"/>
              <a:cs typeface="Gill Sans" panose="020B0604020202020204" charset="0"/>
            </a:endParaRPr>
          </a:p>
        </p:txBody>
      </p:sp>
      <p:sp>
        <p:nvSpPr>
          <p:cNvPr id="99" name="TextBox 98">
            <a:extLst>
              <a:ext uri="{FF2B5EF4-FFF2-40B4-BE49-F238E27FC236}">
                <a16:creationId xmlns:a16="http://schemas.microsoft.com/office/drawing/2014/main" id="{6DDB481E-F24D-421A-BC24-31EB33A80340}"/>
              </a:ext>
            </a:extLst>
          </p:cNvPr>
          <p:cNvSpPr txBox="1"/>
          <p:nvPr/>
        </p:nvSpPr>
        <p:spPr>
          <a:xfrm>
            <a:off x="9935552" y="2905043"/>
            <a:ext cx="869499"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100" name="TextBox 99">
            <a:extLst>
              <a:ext uri="{FF2B5EF4-FFF2-40B4-BE49-F238E27FC236}">
                <a16:creationId xmlns:a16="http://schemas.microsoft.com/office/drawing/2014/main" id="{CE00A835-1918-450B-A28E-8E01F666AB16}"/>
              </a:ext>
            </a:extLst>
          </p:cNvPr>
          <p:cNvSpPr txBox="1"/>
          <p:nvPr/>
        </p:nvSpPr>
        <p:spPr>
          <a:xfrm>
            <a:off x="8196865" y="4538119"/>
            <a:ext cx="598564" cy="311304"/>
          </a:xfrm>
          <a:prstGeom prst="rect">
            <a:avLst/>
          </a:prstGeom>
          <a:noFill/>
        </p:spPr>
        <p:txBody>
          <a:bodyPr wrap="square" rtlCol="0">
            <a:spAutoFit/>
          </a:bodyPr>
          <a:lstStyle/>
          <a:p>
            <a:r>
              <a:rPr lang="en-IN" sz="1423" b="1" dirty="0">
                <a:solidFill>
                  <a:srgbClr val="FFFF00"/>
                </a:solidFill>
                <a:latin typeface="Gill Sans" panose="020B0604020202020204" charset="0"/>
                <a:cs typeface="Gill Sans" panose="020B0604020202020204" charset="0"/>
              </a:rPr>
              <a:t>T2</a:t>
            </a:r>
            <a:endParaRPr lang="en-US" sz="1423" b="1" dirty="0">
              <a:solidFill>
                <a:srgbClr val="FFFF00"/>
              </a:solidFill>
              <a:latin typeface="Gill Sans" panose="020B0604020202020204" charset="0"/>
              <a:cs typeface="Gill Sans" panose="020B0604020202020204" charset="0"/>
            </a:endParaRPr>
          </a:p>
        </p:txBody>
      </p:sp>
      <p:sp>
        <p:nvSpPr>
          <p:cNvPr id="101" name="TextBox 100">
            <a:extLst>
              <a:ext uri="{FF2B5EF4-FFF2-40B4-BE49-F238E27FC236}">
                <a16:creationId xmlns:a16="http://schemas.microsoft.com/office/drawing/2014/main" id="{BCEA82BB-4936-4B24-B485-A026088FADC5}"/>
              </a:ext>
            </a:extLst>
          </p:cNvPr>
          <p:cNvSpPr txBox="1"/>
          <p:nvPr/>
        </p:nvSpPr>
        <p:spPr>
          <a:xfrm>
            <a:off x="6882709" y="4197011"/>
            <a:ext cx="1028732"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gate</a:t>
            </a:r>
            <a:endParaRPr lang="en-US" sz="1867" b="1" dirty="0">
              <a:solidFill>
                <a:srgbClr val="FFFF00"/>
              </a:solidFill>
              <a:latin typeface="Gill Sans" panose="020B0604020202020204" charset="0"/>
              <a:cs typeface="Gill Sans" panose="020B0604020202020204" charset="0"/>
            </a:endParaRPr>
          </a:p>
        </p:txBody>
      </p:sp>
      <p:sp>
        <p:nvSpPr>
          <p:cNvPr id="102" name="TextBox 101">
            <a:extLst>
              <a:ext uri="{FF2B5EF4-FFF2-40B4-BE49-F238E27FC236}">
                <a16:creationId xmlns:a16="http://schemas.microsoft.com/office/drawing/2014/main" id="{074FFC36-3154-460A-88FE-C75E642EF27B}"/>
              </a:ext>
            </a:extLst>
          </p:cNvPr>
          <p:cNvSpPr txBox="1"/>
          <p:nvPr/>
        </p:nvSpPr>
        <p:spPr>
          <a:xfrm>
            <a:off x="10455695" y="1556979"/>
            <a:ext cx="1217312" cy="365806"/>
          </a:xfrm>
          <a:prstGeom prst="rect">
            <a:avLst/>
          </a:prstGeom>
          <a:noFill/>
        </p:spPr>
        <p:txBody>
          <a:bodyPr wrap="square" rtlCol="0">
            <a:spAutoFit/>
          </a:bodyPr>
          <a:lstStyle/>
          <a:p>
            <a:r>
              <a:rPr lang="en-IN" sz="1777" b="1" dirty="0">
                <a:solidFill>
                  <a:srgbClr val="FFFF00"/>
                </a:solidFill>
                <a:latin typeface="Gill Sans" panose="020B0604020202020204" charset="0"/>
                <a:cs typeface="Gill Sans" panose="020B0604020202020204" charset="0"/>
              </a:rPr>
              <a:t>+VCC</a:t>
            </a:r>
            <a:endParaRPr lang="en-US" sz="1777" b="1" dirty="0">
              <a:solidFill>
                <a:srgbClr val="FFFF00"/>
              </a:solidFill>
              <a:latin typeface="Gill Sans" panose="020B0604020202020204" charset="0"/>
              <a:cs typeface="Gill Sans" panose="020B0604020202020204" charset="0"/>
            </a:endParaRPr>
          </a:p>
        </p:txBody>
      </p:sp>
      <p:sp>
        <p:nvSpPr>
          <p:cNvPr id="103" name="TextBox 102">
            <a:extLst>
              <a:ext uri="{FF2B5EF4-FFF2-40B4-BE49-F238E27FC236}">
                <a16:creationId xmlns:a16="http://schemas.microsoft.com/office/drawing/2014/main" id="{3CFAC4FD-C6C0-446D-894F-C774B2C6FF10}"/>
              </a:ext>
            </a:extLst>
          </p:cNvPr>
          <p:cNvSpPr txBox="1"/>
          <p:nvPr/>
        </p:nvSpPr>
        <p:spPr>
          <a:xfrm>
            <a:off x="8366651" y="5704481"/>
            <a:ext cx="945145" cy="379656"/>
          </a:xfrm>
          <a:prstGeom prst="rect">
            <a:avLst/>
          </a:prstGeom>
          <a:noFill/>
        </p:spPr>
        <p:txBody>
          <a:bodyPr wrap="square" rtlCol="0">
            <a:spAutoFit/>
          </a:bodyPr>
          <a:lstStyle/>
          <a:p>
            <a:r>
              <a:rPr lang="en-IN" sz="1867" b="1" dirty="0">
                <a:solidFill>
                  <a:srgbClr val="FFFF00"/>
                </a:solidFill>
                <a:latin typeface="Gill Sans" panose="020B0604020202020204" charset="0"/>
                <a:cs typeface="Gill Sans" panose="020B0604020202020204" charset="0"/>
              </a:rPr>
              <a:t>GND</a:t>
            </a:r>
            <a:endParaRPr lang="en-US" sz="1867" b="1" dirty="0">
              <a:solidFill>
                <a:srgbClr val="FFFF00"/>
              </a:solidFill>
              <a:latin typeface="Gill Sans" panose="020B0604020202020204" charset="0"/>
              <a:cs typeface="Gill Sans" panose="020B0604020202020204" charset="0"/>
            </a:endParaRPr>
          </a:p>
        </p:txBody>
      </p:sp>
      <p:sp>
        <p:nvSpPr>
          <p:cNvPr id="104" name="Freeform: Shape 103">
            <a:extLst>
              <a:ext uri="{FF2B5EF4-FFF2-40B4-BE49-F238E27FC236}">
                <a16:creationId xmlns:a16="http://schemas.microsoft.com/office/drawing/2014/main" id="{B1ADD027-4724-4AA0-AACE-AFEB191B1C2B}"/>
              </a:ext>
            </a:extLst>
          </p:cNvPr>
          <p:cNvSpPr/>
          <p:nvPr/>
        </p:nvSpPr>
        <p:spPr>
          <a:xfrm rot="286289">
            <a:off x="10959622" y="2050291"/>
            <a:ext cx="155589" cy="1352715"/>
          </a:xfrm>
          <a:custGeom>
            <a:avLst/>
            <a:gdLst>
              <a:gd name="connsiteX0" fmla="*/ 0 w 95693"/>
              <a:gd name="connsiteY0" fmla="*/ 0 h 871870"/>
              <a:gd name="connsiteX1" fmla="*/ 10633 w 95693"/>
              <a:gd name="connsiteY1" fmla="*/ 244549 h 871870"/>
              <a:gd name="connsiteX2" fmla="*/ 21265 w 95693"/>
              <a:gd name="connsiteY2" fmla="*/ 340242 h 871870"/>
              <a:gd name="connsiteX3" fmla="*/ 53163 w 95693"/>
              <a:gd name="connsiteY3" fmla="*/ 361507 h 871870"/>
              <a:gd name="connsiteX4" fmla="*/ 95693 w 95693"/>
              <a:gd name="connsiteY4" fmla="*/ 393405 h 871870"/>
              <a:gd name="connsiteX5" fmla="*/ 53163 w 95693"/>
              <a:gd name="connsiteY5" fmla="*/ 435935 h 871870"/>
              <a:gd name="connsiteX6" fmla="*/ 21265 w 95693"/>
              <a:gd name="connsiteY6" fmla="*/ 446567 h 871870"/>
              <a:gd name="connsiteX7" fmla="*/ 31898 w 95693"/>
              <a:gd name="connsiteY7" fmla="*/ 478465 h 871870"/>
              <a:gd name="connsiteX8" fmla="*/ 85061 w 95693"/>
              <a:gd name="connsiteY8" fmla="*/ 520995 h 871870"/>
              <a:gd name="connsiteX9" fmla="*/ 74428 w 95693"/>
              <a:gd name="connsiteY9" fmla="*/ 584791 h 871870"/>
              <a:gd name="connsiteX10" fmla="*/ 42530 w 95693"/>
              <a:gd name="connsiteY10" fmla="*/ 595423 h 871870"/>
              <a:gd name="connsiteX11" fmla="*/ 31898 w 95693"/>
              <a:gd name="connsiteY11" fmla="*/ 659218 h 871870"/>
              <a:gd name="connsiteX12" fmla="*/ 53163 w 95693"/>
              <a:gd name="connsiteY12" fmla="*/ 765544 h 871870"/>
              <a:gd name="connsiteX13" fmla="*/ 63795 w 95693"/>
              <a:gd name="connsiteY13" fmla="*/ 808074 h 871870"/>
              <a:gd name="connsiteX14" fmla="*/ 63795 w 95693"/>
              <a:gd name="connsiteY14" fmla="*/ 871870 h 8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693" h="871870">
                <a:moveTo>
                  <a:pt x="0" y="0"/>
                </a:moveTo>
                <a:cubicBezTo>
                  <a:pt x="3544" y="81516"/>
                  <a:pt x="5543" y="163115"/>
                  <a:pt x="10633" y="244549"/>
                </a:cubicBezTo>
                <a:cubicBezTo>
                  <a:pt x="12635" y="276580"/>
                  <a:pt x="10297" y="310080"/>
                  <a:pt x="21265" y="340242"/>
                </a:cubicBezTo>
                <a:cubicBezTo>
                  <a:pt x="25632" y="352251"/>
                  <a:pt x="42764" y="354079"/>
                  <a:pt x="53163" y="361507"/>
                </a:cubicBezTo>
                <a:cubicBezTo>
                  <a:pt x="67583" y="371807"/>
                  <a:pt x="81516" y="382772"/>
                  <a:pt x="95693" y="393405"/>
                </a:cubicBezTo>
                <a:cubicBezTo>
                  <a:pt x="81516" y="407582"/>
                  <a:pt x="69477" y="424282"/>
                  <a:pt x="53163" y="435935"/>
                </a:cubicBezTo>
                <a:cubicBezTo>
                  <a:pt x="44043" y="442449"/>
                  <a:pt x="26277" y="436542"/>
                  <a:pt x="21265" y="446567"/>
                </a:cubicBezTo>
                <a:cubicBezTo>
                  <a:pt x="16253" y="456592"/>
                  <a:pt x="26886" y="468440"/>
                  <a:pt x="31898" y="478465"/>
                </a:cubicBezTo>
                <a:cubicBezTo>
                  <a:pt x="51136" y="516941"/>
                  <a:pt x="48270" y="508732"/>
                  <a:pt x="85061" y="520995"/>
                </a:cubicBezTo>
                <a:cubicBezTo>
                  <a:pt x="81517" y="542260"/>
                  <a:pt x="85124" y="566073"/>
                  <a:pt x="74428" y="584791"/>
                </a:cubicBezTo>
                <a:cubicBezTo>
                  <a:pt x="68867" y="594522"/>
                  <a:pt x="48091" y="585692"/>
                  <a:pt x="42530" y="595423"/>
                </a:cubicBezTo>
                <a:cubicBezTo>
                  <a:pt x="31834" y="614141"/>
                  <a:pt x="35442" y="637953"/>
                  <a:pt x="31898" y="659218"/>
                </a:cubicBezTo>
                <a:cubicBezTo>
                  <a:pt x="56594" y="758011"/>
                  <a:pt x="27092" y="635189"/>
                  <a:pt x="53163" y="765544"/>
                </a:cubicBezTo>
                <a:cubicBezTo>
                  <a:pt x="56029" y="779873"/>
                  <a:pt x="62341" y="793534"/>
                  <a:pt x="63795" y="808074"/>
                </a:cubicBezTo>
                <a:cubicBezTo>
                  <a:pt x="65911" y="829234"/>
                  <a:pt x="63795" y="850605"/>
                  <a:pt x="63795" y="87187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105" name="TextBox 104">
            <a:extLst>
              <a:ext uri="{FF2B5EF4-FFF2-40B4-BE49-F238E27FC236}">
                <a16:creationId xmlns:a16="http://schemas.microsoft.com/office/drawing/2014/main" id="{007AB72A-8EE3-48B5-9954-F8ABD4CBC78C}"/>
              </a:ext>
            </a:extLst>
          </p:cNvPr>
          <p:cNvSpPr txBox="1"/>
          <p:nvPr/>
        </p:nvSpPr>
        <p:spPr>
          <a:xfrm>
            <a:off x="11105280" y="2575437"/>
            <a:ext cx="590708" cy="461665"/>
          </a:xfrm>
          <a:prstGeom prst="rect">
            <a:avLst/>
          </a:prstGeom>
          <a:noFill/>
        </p:spPr>
        <p:txBody>
          <a:bodyPr wrap="square" rtlCol="0">
            <a:spAutoFit/>
          </a:bodyPr>
          <a:lstStyle/>
          <a:p>
            <a:r>
              <a:rPr lang="en-IN" sz="2400" dirty="0">
                <a:solidFill>
                  <a:srgbClr val="FFFF00"/>
                </a:solidFill>
              </a:rPr>
              <a:t>Re</a:t>
            </a:r>
            <a:endParaRPr lang="en-US" sz="2400" dirty="0">
              <a:solidFill>
                <a:srgbClr val="FFFF00"/>
              </a:solidFill>
            </a:endParaRPr>
          </a:p>
        </p:txBody>
      </p:sp>
      <p:sp>
        <p:nvSpPr>
          <p:cNvPr id="106" name="Oval 105">
            <a:extLst>
              <a:ext uri="{FF2B5EF4-FFF2-40B4-BE49-F238E27FC236}">
                <a16:creationId xmlns:a16="http://schemas.microsoft.com/office/drawing/2014/main" id="{E6397319-0643-455D-B221-EC7E10F479DF}"/>
              </a:ext>
            </a:extLst>
          </p:cNvPr>
          <p:cNvSpPr/>
          <p:nvPr/>
        </p:nvSpPr>
        <p:spPr>
          <a:xfrm>
            <a:off x="10935819" y="1861866"/>
            <a:ext cx="130749" cy="207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00"/>
              </a:solidFill>
            </a:endParaRPr>
          </a:p>
        </p:txBody>
      </p:sp>
      <p:sp>
        <p:nvSpPr>
          <p:cNvPr id="5" name="TextBox 4">
            <a:extLst>
              <a:ext uri="{FF2B5EF4-FFF2-40B4-BE49-F238E27FC236}">
                <a16:creationId xmlns:a16="http://schemas.microsoft.com/office/drawing/2014/main" id="{8C2DBD4E-F6B6-47A2-B5EA-5C99CAFB6F93}"/>
              </a:ext>
            </a:extLst>
          </p:cNvPr>
          <p:cNvSpPr txBox="1"/>
          <p:nvPr/>
        </p:nvSpPr>
        <p:spPr>
          <a:xfrm>
            <a:off x="1113272" y="5952198"/>
            <a:ext cx="4932585" cy="461665"/>
          </a:xfrm>
          <a:prstGeom prst="rect">
            <a:avLst/>
          </a:prstGeom>
          <a:noFill/>
        </p:spPr>
        <p:txBody>
          <a:bodyPr wrap="square" rtlCol="0">
            <a:spAutoFit/>
          </a:bodyPr>
          <a:lstStyle/>
          <a:p>
            <a:r>
              <a:rPr lang="en-IN" sz="2400" b="1" dirty="0">
                <a:solidFill>
                  <a:srgbClr val="FFFF00"/>
                </a:solidFill>
                <a:latin typeface="Gill Sans" panose="020B0604020202020204" charset="0"/>
                <a:cs typeface="Gill Sans" panose="020B0604020202020204" charset="0"/>
              </a:rPr>
              <a:t>Open-drain with internal pull-up</a:t>
            </a:r>
            <a:endParaRPr lang="en-US" sz="2400" b="1" dirty="0">
              <a:solidFill>
                <a:srgbClr val="FFFF00"/>
              </a:solidFill>
              <a:latin typeface="Gill Sans" panose="020B0604020202020204" charset="0"/>
              <a:cs typeface="Gill Sans" panose="020B0604020202020204" charset="0"/>
            </a:endParaRPr>
          </a:p>
        </p:txBody>
      </p:sp>
      <p:sp>
        <p:nvSpPr>
          <p:cNvPr id="107" name="TextBox 106">
            <a:extLst>
              <a:ext uri="{FF2B5EF4-FFF2-40B4-BE49-F238E27FC236}">
                <a16:creationId xmlns:a16="http://schemas.microsoft.com/office/drawing/2014/main" id="{E6282BD6-8307-4030-B442-C78FB59DB023}"/>
              </a:ext>
            </a:extLst>
          </p:cNvPr>
          <p:cNvSpPr txBox="1"/>
          <p:nvPr/>
        </p:nvSpPr>
        <p:spPr>
          <a:xfrm>
            <a:off x="7067008" y="6013625"/>
            <a:ext cx="5024607" cy="461665"/>
          </a:xfrm>
          <a:prstGeom prst="rect">
            <a:avLst/>
          </a:prstGeom>
          <a:noFill/>
        </p:spPr>
        <p:txBody>
          <a:bodyPr wrap="square" rtlCol="0">
            <a:spAutoFit/>
          </a:bodyPr>
          <a:lstStyle/>
          <a:p>
            <a:r>
              <a:rPr lang="en-IN" sz="2400" b="1" dirty="0">
                <a:solidFill>
                  <a:srgbClr val="FFFF00"/>
                </a:solidFill>
                <a:latin typeface="Gill Sans" panose="020B0604020202020204" charset="0"/>
                <a:cs typeface="Gill Sans" panose="020B0604020202020204" charset="0"/>
              </a:rPr>
              <a:t>Open-drain with external pull-up</a:t>
            </a:r>
            <a:endParaRPr lang="en-US" sz="2400" b="1" dirty="0">
              <a:solidFill>
                <a:srgbClr val="FFFF00"/>
              </a:solidFill>
              <a:latin typeface="Gill Sans" panose="020B0604020202020204" charset="0"/>
              <a:cs typeface="Gill Sans" panose="020B0604020202020204" charset="0"/>
            </a:endParaRPr>
          </a:p>
        </p:txBody>
      </p:sp>
    </p:spTree>
    <p:extLst>
      <p:ext uri="{BB962C8B-B14F-4D97-AF65-F5344CB8AC3E}">
        <p14:creationId xmlns:p14="http://schemas.microsoft.com/office/powerpoint/2010/main" val="778456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3C9323-606F-4CD8-8FE4-AA422D2F743F}"/>
              </a:ext>
            </a:extLst>
          </p:cNvPr>
          <p:cNvSpPr txBox="1"/>
          <p:nvPr/>
        </p:nvSpPr>
        <p:spPr>
          <a:xfrm>
            <a:off x="708834" y="340239"/>
            <a:ext cx="10547497" cy="1405641"/>
          </a:xfrm>
          <a:prstGeom prst="rect">
            <a:avLst/>
          </a:prstGeom>
          <a:noFill/>
        </p:spPr>
        <p:txBody>
          <a:bodyPr wrap="square" rtlCol="0">
            <a:spAutoFit/>
          </a:bodyPr>
          <a:lstStyle/>
          <a:p>
            <a:pPr algn="ctr"/>
            <a:r>
              <a:rPr lang="en-IN" sz="4267" b="1" dirty="0">
                <a:solidFill>
                  <a:srgbClr val="FFFF00"/>
                </a:solidFill>
                <a:latin typeface="Helvetica Neue" panose="020B0604020202020204" charset="0"/>
                <a:cs typeface="Helvetica Neue" panose="020B0604020202020204" charset="0"/>
              </a:rPr>
              <a:t>GPIO Output Mode with Push-pull Configurations</a:t>
            </a:r>
            <a:endParaRPr lang="en-US" sz="4267" b="1" dirty="0">
              <a:solidFill>
                <a:srgbClr val="FFFF00"/>
              </a:solidFill>
              <a:latin typeface="Helvetica Neue" panose="020B0604020202020204" charset="0"/>
              <a:cs typeface="Helvetica Neue" panose="020B0604020202020204" charset="0"/>
            </a:endParaRPr>
          </a:p>
        </p:txBody>
      </p:sp>
      <p:sp>
        <p:nvSpPr>
          <p:cNvPr id="12" name="TextBox 11">
            <a:extLst>
              <a:ext uri="{FF2B5EF4-FFF2-40B4-BE49-F238E27FC236}">
                <a16:creationId xmlns:a16="http://schemas.microsoft.com/office/drawing/2014/main" id="{88928CE0-3035-497C-9B64-870100B7C37E}"/>
              </a:ext>
            </a:extLst>
          </p:cNvPr>
          <p:cNvSpPr txBox="1"/>
          <p:nvPr/>
        </p:nvSpPr>
        <p:spPr>
          <a:xfrm>
            <a:off x="6923002" y="5831369"/>
            <a:ext cx="4737847" cy="502766"/>
          </a:xfrm>
          <a:prstGeom prst="rect">
            <a:avLst/>
          </a:prstGeom>
          <a:noFill/>
        </p:spPr>
        <p:txBody>
          <a:bodyPr wrap="square" rtlCol="0">
            <a:spAutoFit/>
          </a:bodyPr>
          <a:lstStyle/>
          <a:p>
            <a:pPr algn="ctr"/>
            <a:r>
              <a:rPr lang="en-IN" sz="2667" b="1" dirty="0">
                <a:solidFill>
                  <a:srgbClr val="FFFF00"/>
                </a:solidFill>
                <a:latin typeface="Gill Sans" panose="020B0604020202020204" charset="0"/>
                <a:cs typeface="Gill Sans" panose="020B0604020202020204" charset="0"/>
              </a:rPr>
              <a:t>Output Buffer</a:t>
            </a:r>
            <a:endParaRPr lang="en-US" sz="2667" b="1" dirty="0">
              <a:solidFill>
                <a:srgbClr val="FFFF00"/>
              </a:solidFill>
              <a:latin typeface="Gill Sans" panose="020B0604020202020204" charset="0"/>
              <a:cs typeface="Gill Sans" panose="020B0604020202020204" charset="0"/>
            </a:endParaRPr>
          </a:p>
        </p:txBody>
      </p:sp>
      <p:sp>
        <p:nvSpPr>
          <p:cNvPr id="2" name="TextBox 1">
            <a:extLst>
              <a:ext uri="{FF2B5EF4-FFF2-40B4-BE49-F238E27FC236}">
                <a16:creationId xmlns:a16="http://schemas.microsoft.com/office/drawing/2014/main" id="{51C96A8B-82AD-4B8A-BC13-82B1B11C9EA0}"/>
              </a:ext>
            </a:extLst>
          </p:cNvPr>
          <p:cNvSpPr txBox="1"/>
          <p:nvPr/>
        </p:nvSpPr>
        <p:spPr>
          <a:xfrm>
            <a:off x="762932" y="1776530"/>
            <a:ext cx="6262527" cy="4236994"/>
          </a:xfrm>
          <a:prstGeom prst="rect">
            <a:avLst/>
          </a:prstGeom>
          <a:noFill/>
        </p:spPr>
        <p:txBody>
          <a:bodyPr wrap="square" rtlCol="0">
            <a:spAutoFit/>
          </a:bodyPr>
          <a:lstStyle/>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By default GPIO output mode is in push-pull configurations</a:t>
            </a:r>
          </a:p>
          <a:p>
            <a:pPr marL="457189" indent="-457189">
              <a:buFont typeface="Arial" panose="020B0604020202020204" pitchFamily="34" charset="0"/>
              <a:buChar char="•"/>
            </a:pPr>
            <a:endParaRPr lang="en-IN" sz="2400"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Here, no need of any internal/external pull-up/pull-down registers.</a:t>
            </a:r>
          </a:p>
          <a:p>
            <a:pPr marL="457189" indent="-457189">
              <a:buFont typeface="Arial" panose="020B0604020202020204" pitchFamily="34" charset="0"/>
              <a:buChar char="•"/>
            </a:pPr>
            <a:endParaRPr lang="en-IN" sz="2133" dirty="0">
              <a:solidFill>
                <a:srgbClr val="FFFF00"/>
              </a:solidFill>
              <a:latin typeface="Gill Sans" panose="020B0604020202020204" charset="0"/>
              <a:cs typeface="Gill Sans" panose="020B0604020202020204" charset="0"/>
            </a:endParaRPr>
          </a:p>
          <a:p>
            <a:pPr marL="457189" indent="-457189">
              <a:buFont typeface="Arial" panose="020B0604020202020204" pitchFamily="34" charset="0"/>
              <a:buChar char="•"/>
            </a:pPr>
            <a:r>
              <a:rPr lang="en-IN" sz="3200" dirty="0">
                <a:solidFill>
                  <a:srgbClr val="FFFF00"/>
                </a:solidFill>
                <a:latin typeface="Gill Sans" panose="020B0604020202020204" charset="0"/>
                <a:cs typeface="Gill Sans" panose="020B0604020202020204" charset="0"/>
              </a:rPr>
              <a:t>Output will be pulled active low/high using these transistors</a:t>
            </a:r>
            <a:endParaRPr lang="en-US" sz="3200" dirty="0">
              <a:solidFill>
                <a:srgbClr val="FFFF00"/>
              </a:solidFill>
              <a:latin typeface="Gill Sans" panose="020B0604020202020204" charset="0"/>
              <a:cs typeface="Gill Sans" panose="020B0604020202020204" charset="0"/>
            </a:endParaRPr>
          </a:p>
        </p:txBody>
      </p:sp>
      <p:sp>
        <p:nvSpPr>
          <p:cNvPr id="6" name="Isosceles Triangle 5">
            <a:extLst>
              <a:ext uri="{FF2B5EF4-FFF2-40B4-BE49-F238E27FC236}">
                <a16:creationId xmlns:a16="http://schemas.microsoft.com/office/drawing/2014/main" id="{271D473E-3FEB-4C80-91F9-892A5739D156}"/>
              </a:ext>
            </a:extLst>
          </p:cNvPr>
          <p:cNvSpPr/>
          <p:nvPr/>
        </p:nvSpPr>
        <p:spPr>
          <a:xfrm rot="5562177">
            <a:off x="7193473" y="3539567"/>
            <a:ext cx="269357" cy="3118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7" name="Straight Connector 6">
            <a:extLst>
              <a:ext uri="{FF2B5EF4-FFF2-40B4-BE49-F238E27FC236}">
                <a16:creationId xmlns:a16="http://schemas.microsoft.com/office/drawing/2014/main" id="{AF2ABEBF-62E8-4937-A8D9-F43C246A7655}"/>
              </a:ext>
            </a:extLst>
          </p:cNvPr>
          <p:cNvCxnSpPr>
            <a:cxnSpLocks/>
            <a:endCxn id="6" idx="3"/>
          </p:cNvCxnSpPr>
          <p:nvPr/>
        </p:nvCxnSpPr>
        <p:spPr>
          <a:xfrm>
            <a:off x="6697287" y="3670859"/>
            <a:ext cx="475095" cy="17300"/>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ECDDF72-0FEC-477D-B0B5-64B10CD61857}"/>
              </a:ext>
            </a:extLst>
          </p:cNvPr>
          <p:cNvSpPr/>
          <p:nvPr/>
        </p:nvSpPr>
        <p:spPr>
          <a:xfrm>
            <a:off x="7476098" y="3610338"/>
            <a:ext cx="150849" cy="178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10" name="Straight Connector 9">
            <a:extLst>
              <a:ext uri="{FF2B5EF4-FFF2-40B4-BE49-F238E27FC236}">
                <a16:creationId xmlns:a16="http://schemas.microsoft.com/office/drawing/2014/main" id="{B1D5E49D-79C5-4518-AEB6-ABCDF98EB60C}"/>
              </a:ext>
            </a:extLst>
          </p:cNvPr>
          <p:cNvCxnSpPr>
            <a:cxnSpLocks/>
          </p:cNvCxnSpPr>
          <p:nvPr/>
        </p:nvCxnSpPr>
        <p:spPr>
          <a:xfrm>
            <a:off x="7626947" y="3699433"/>
            <a:ext cx="7715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D7FFCBA-53C6-4B1E-BD4C-508B9216CD6A}"/>
              </a:ext>
            </a:extLst>
          </p:cNvPr>
          <p:cNvCxnSpPr>
            <a:cxnSpLocks/>
          </p:cNvCxnSpPr>
          <p:nvPr/>
        </p:nvCxnSpPr>
        <p:spPr>
          <a:xfrm>
            <a:off x="8398494" y="3043380"/>
            <a:ext cx="0" cy="1364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BE7CE50-6B70-47C4-AA48-92086D94129F}"/>
              </a:ext>
            </a:extLst>
          </p:cNvPr>
          <p:cNvCxnSpPr>
            <a:cxnSpLocks/>
          </p:cNvCxnSpPr>
          <p:nvPr/>
        </p:nvCxnSpPr>
        <p:spPr>
          <a:xfrm>
            <a:off x="8398496" y="3043379"/>
            <a:ext cx="5812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F7A2C38-AEF2-4319-9EAC-D7968E74D6C8}"/>
              </a:ext>
            </a:extLst>
          </p:cNvPr>
          <p:cNvCxnSpPr>
            <a:cxnSpLocks/>
          </p:cNvCxnSpPr>
          <p:nvPr/>
        </p:nvCxnSpPr>
        <p:spPr>
          <a:xfrm>
            <a:off x="8389047" y="4394895"/>
            <a:ext cx="581247"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871F35F6-84C4-49C1-AC43-BC96CE521F44}"/>
              </a:ext>
            </a:extLst>
          </p:cNvPr>
          <p:cNvSpPr/>
          <p:nvPr/>
        </p:nvSpPr>
        <p:spPr>
          <a:xfrm>
            <a:off x="8970294" y="2958323"/>
            <a:ext cx="60959" cy="17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17" name="Straight Connector 16">
            <a:extLst>
              <a:ext uri="{FF2B5EF4-FFF2-40B4-BE49-F238E27FC236}">
                <a16:creationId xmlns:a16="http://schemas.microsoft.com/office/drawing/2014/main" id="{F4A6028D-B062-4522-B6FD-276B195ACB13}"/>
              </a:ext>
            </a:extLst>
          </p:cNvPr>
          <p:cNvCxnSpPr>
            <a:cxnSpLocks/>
          </p:cNvCxnSpPr>
          <p:nvPr/>
        </p:nvCxnSpPr>
        <p:spPr>
          <a:xfrm>
            <a:off x="9031252" y="2830729"/>
            <a:ext cx="0" cy="415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89D219C-F4C8-4184-A563-D95CF5299103}"/>
              </a:ext>
            </a:extLst>
          </p:cNvPr>
          <p:cNvCxnSpPr>
            <a:cxnSpLocks/>
          </p:cNvCxnSpPr>
          <p:nvPr/>
        </p:nvCxnSpPr>
        <p:spPr>
          <a:xfrm>
            <a:off x="8979268" y="4177542"/>
            <a:ext cx="0" cy="387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96A449A-E31C-4172-9A7C-97E013A3561E}"/>
              </a:ext>
            </a:extLst>
          </p:cNvPr>
          <p:cNvCxnSpPr>
            <a:cxnSpLocks/>
          </p:cNvCxnSpPr>
          <p:nvPr/>
        </p:nvCxnSpPr>
        <p:spPr>
          <a:xfrm>
            <a:off x="9234452" y="2688959"/>
            <a:ext cx="0" cy="6284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405BE94-AF53-4EAC-8190-F03EF9B7FA83}"/>
              </a:ext>
            </a:extLst>
          </p:cNvPr>
          <p:cNvCxnSpPr>
            <a:cxnSpLocks/>
          </p:cNvCxnSpPr>
          <p:nvPr/>
        </p:nvCxnSpPr>
        <p:spPr>
          <a:xfrm>
            <a:off x="9182468" y="4064107"/>
            <a:ext cx="0" cy="619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2A3908-7589-43F9-B1EF-51CC5C8E41C3}"/>
              </a:ext>
            </a:extLst>
          </p:cNvPr>
          <p:cNvCxnSpPr>
            <a:cxnSpLocks/>
          </p:cNvCxnSpPr>
          <p:nvPr/>
        </p:nvCxnSpPr>
        <p:spPr>
          <a:xfrm>
            <a:off x="9234453" y="2821270"/>
            <a:ext cx="4966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80F6D8-1EC0-481A-A916-EE3E7392CA09}"/>
              </a:ext>
            </a:extLst>
          </p:cNvPr>
          <p:cNvCxnSpPr>
            <a:cxnSpLocks/>
          </p:cNvCxnSpPr>
          <p:nvPr/>
        </p:nvCxnSpPr>
        <p:spPr>
          <a:xfrm>
            <a:off x="9239175" y="3208770"/>
            <a:ext cx="4919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D22AB31-8E4A-4D00-956E-8295BDDF39A4}"/>
              </a:ext>
            </a:extLst>
          </p:cNvPr>
          <p:cNvCxnSpPr>
            <a:cxnSpLocks/>
          </p:cNvCxnSpPr>
          <p:nvPr/>
        </p:nvCxnSpPr>
        <p:spPr>
          <a:xfrm>
            <a:off x="9182469" y="4158614"/>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4A1BD83-C397-4BB8-8857-0C8E72E0E351}"/>
              </a:ext>
            </a:extLst>
          </p:cNvPr>
          <p:cNvCxnSpPr>
            <a:cxnSpLocks/>
          </p:cNvCxnSpPr>
          <p:nvPr/>
        </p:nvCxnSpPr>
        <p:spPr>
          <a:xfrm>
            <a:off x="9158831" y="4546117"/>
            <a:ext cx="5486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FDC311-3F35-410B-90E2-30415DB381FE}"/>
              </a:ext>
            </a:extLst>
          </p:cNvPr>
          <p:cNvCxnSpPr>
            <a:cxnSpLocks/>
          </p:cNvCxnSpPr>
          <p:nvPr/>
        </p:nvCxnSpPr>
        <p:spPr>
          <a:xfrm>
            <a:off x="9731109" y="2192774"/>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6A578A8-5571-4FC5-946C-F55E9762E430}"/>
              </a:ext>
            </a:extLst>
          </p:cNvPr>
          <p:cNvCxnSpPr>
            <a:cxnSpLocks/>
          </p:cNvCxnSpPr>
          <p:nvPr/>
        </p:nvCxnSpPr>
        <p:spPr>
          <a:xfrm>
            <a:off x="9721654" y="3208770"/>
            <a:ext cx="0" cy="930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D984B71-8041-473B-9268-305D6AC7DD61}"/>
              </a:ext>
            </a:extLst>
          </p:cNvPr>
          <p:cNvCxnSpPr>
            <a:cxnSpLocks/>
          </p:cNvCxnSpPr>
          <p:nvPr/>
        </p:nvCxnSpPr>
        <p:spPr>
          <a:xfrm>
            <a:off x="9726380" y="4527226"/>
            <a:ext cx="0" cy="63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AB15D17-5ABB-4DC2-A45B-1B0F169186E8}"/>
              </a:ext>
            </a:extLst>
          </p:cNvPr>
          <p:cNvCxnSpPr>
            <a:cxnSpLocks/>
          </p:cNvCxnSpPr>
          <p:nvPr/>
        </p:nvCxnSpPr>
        <p:spPr>
          <a:xfrm flipV="1">
            <a:off x="9490106" y="5165182"/>
            <a:ext cx="425303" cy="18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9111EF-1BF4-4236-9D04-F4BB6F4FFF82}"/>
              </a:ext>
            </a:extLst>
          </p:cNvPr>
          <p:cNvCxnSpPr>
            <a:cxnSpLocks/>
          </p:cNvCxnSpPr>
          <p:nvPr/>
        </p:nvCxnSpPr>
        <p:spPr>
          <a:xfrm>
            <a:off x="9622410" y="5264426"/>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E36C36-C342-4958-9400-E0EEF028CFAC}"/>
              </a:ext>
            </a:extLst>
          </p:cNvPr>
          <p:cNvCxnSpPr>
            <a:cxnSpLocks/>
          </p:cNvCxnSpPr>
          <p:nvPr/>
        </p:nvCxnSpPr>
        <p:spPr>
          <a:xfrm>
            <a:off x="9660230" y="5373099"/>
            <a:ext cx="137039"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AB7CBF9-957A-4F98-A0E8-7AB286256313}"/>
              </a:ext>
            </a:extLst>
          </p:cNvPr>
          <p:cNvSpPr/>
          <p:nvPr/>
        </p:nvSpPr>
        <p:spPr>
          <a:xfrm>
            <a:off x="10737659" y="3610338"/>
            <a:ext cx="354415" cy="178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cxnSp>
        <p:nvCxnSpPr>
          <p:cNvPr id="32" name="Straight Connector 31">
            <a:extLst>
              <a:ext uri="{FF2B5EF4-FFF2-40B4-BE49-F238E27FC236}">
                <a16:creationId xmlns:a16="http://schemas.microsoft.com/office/drawing/2014/main" id="{74A1A96D-5854-451C-A378-28053341EF01}"/>
              </a:ext>
            </a:extLst>
          </p:cNvPr>
          <p:cNvCxnSpPr>
            <a:cxnSpLocks/>
            <a:endCxn id="31" idx="1"/>
          </p:cNvCxnSpPr>
          <p:nvPr/>
        </p:nvCxnSpPr>
        <p:spPr>
          <a:xfrm>
            <a:off x="9721655" y="3699433"/>
            <a:ext cx="101600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94B9300-78C5-491F-BB94-9C69B6F289E3}"/>
              </a:ext>
            </a:extLst>
          </p:cNvPr>
          <p:cNvCxnSpPr>
            <a:cxnSpLocks/>
          </p:cNvCxnSpPr>
          <p:nvPr/>
        </p:nvCxnSpPr>
        <p:spPr>
          <a:xfrm>
            <a:off x="11087354" y="3689974"/>
            <a:ext cx="727737" cy="9459"/>
          </a:xfrm>
          <a:prstGeom prst="line">
            <a:avLst/>
          </a:prstGeom>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0F9F941-F487-4EED-B8BD-E158A677240C}"/>
              </a:ext>
            </a:extLst>
          </p:cNvPr>
          <p:cNvSpPr/>
          <p:nvPr/>
        </p:nvSpPr>
        <p:spPr>
          <a:xfrm>
            <a:off x="11815090" y="3652871"/>
            <a:ext cx="151217" cy="8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35" name="TextBox 34">
            <a:extLst>
              <a:ext uri="{FF2B5EF4-FFF2-40B4-BE49-F238E27FC236}">
                <a16:creationId xmlns:a16="http://schemas.microsoft.com/office/drawing/2014/main" id="{E08995CC-6BDA-498D-8D1B-C29B4EE55528}"/>
              </a:ext>
            </a:extLst>
          </p:cNvPr>
          <p:cNvSpPr txBox="1"/>
          <p:nvPr/>
        </p:nvSpPr>
        <p:spPr>
          <a:xfrm>
            <a:off x="10014643" y="3436775"/>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Drain</a:t>
            </a:r>
            <a:endParaRPr lang="en-US" sz="1200" b="1" dirty="0">
              <a:solidFill>
                <a:srgbClr val="FFFF00"/>
              </a:solidFill>
              <a:latin typeface="Gill Sans" panose="020B0604020202020204" charset="0"/>
              <a:cs typeface="Gill Sans" panose="020B0604020202020204" charset="0"/>
            </a:endParaRPr>
          </a:p>
        </p:txBody>
      </p:sp>
      <p:sp>
        <p:nvSpPr>
          <p:cNvPr id="36" name="TextBox 35">
            <a:extLst>
              <a:ext uri="{FF2B5EF4-FFF2-40B4-BE49-F238E27FC236}">
                <a16:creationId xmlns:a16="http://schemas.microsoft.com/office/drawing/2014/main" id="{C9D6DBE2-BC1A-46D5-BC1E-2799595B7A5A}"/>
              </a:ext>
            </a:extLst>
          </p:cNvPr>
          <p:cNvSpPr txBox="1"/>
          <p:nvPr/>
        </p:nvSpPr>
        <p:spPr>
          <a:xfrm>
            <a:off x="9182468" y="4208737"/>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NMOS</a:t>
            </a:r>
            <a:endParaRPr lang="en-US" sz="1200" b="1" dirty="0">
              <a:solidFill>
                <a:srgbClr val="FFFF00"/>
              </a:solidFill>
              <a:latin typeface="Gill Sans" panose="020B0604020202020204" charset="0"/>
              <a:cs typeface="Gill Sans" panose="020B0604020202020204" charset="0"/>
            </a:endParaRPr>
          </a:p>
        </p:txBody>
      </p:sp>
      <p:sp>
        <p:nvSpPr>
          <p:cNvPr id="37" name="TextBox 36">
            <a:extLst>
              <a:ext uri="{FF2B5EF4-FFF2-40B4-BE49-F238E27FC236}">
                <a16:creationId xmlns:a16="http://schemas.microsoft.com/office/drawing/2014/main" id="{EF3F8A59-781F-40ED-BEAD-68654C016CFC}"/>
              </a:ext>
            </a:extLst>
          </p:cNvPr>
          <p:cNvSpPr txBox="1"/>
          <p:nvPr/>
        </p:nvSpPr>
        <p:spPr>
          <a:xfrm>
            <a:off x="9734242" y="2388226"/>
            <a:ext cx="1119286"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Source</a:t>
            </a:r>
            <a:endParaRPr lang="en-US" sz="1600" b="1" dirty="0">
              <a:solidFill>
                <a:srgbClr val="FFFF00"/>
              </a:solidFill>
              <a:latin typeface="Gill Sans" panose="020B0604020202020204" charset="0"/>
              <a:cs typeface="Gill Sans" panose="020B0604020202020204" charset="0"/>
            </a:endParaRPr>
          </a:p>
        </p:txBody>
      </p:sp>
      <p:sp>
        <p:nvSpPr>
          <p:cNvPr id="38" name="TextBox 37">
            <a:extLst>
              <a:ext uri="{FF2B5EF4-FFF2-40B4-BE49-F238E27FC236}">
                <a16:creationId xmlns:a16="http://schemas.microsoft.com/office/drawing/2014/main" id="{9E3A30AF-415C-4F9B-B6F0-F60A65B910AA}"/>
              </a:ext>
            </a:extLst>
          </p:cNvPr>
          <p:cNvSpPr txBox="1"/>
          <p:nvPr/>
        </p:nvSpPr>
        <p:spPr>
          <a:xfrm>
            <a:off x="9688574" y="4772291"/>
            <a:ext cx="1016001"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Source</a:t>
            </a:r>
            <a:endParaRPr lang="en-US" b="1" dirty="0">
              <a:solidFill>
                <a:srgbClr val="FFFF00"/>
              </a:solidFill>
              <a:latin typeface="Gill Sans" panose="020B0604020202020204" charset="0"/>
              <a:cs typeface="Gill Sans" panose="020B0604020202020204" charset="0"/>
            </a:endParaRPr>
          </a:p>
        </p:txBody>
      </p:sp>
      <p:sp>
        <p:nvSpPr>
          <p:cNvPr id="39" name="TextBox 38">
            <a:extLst>
              <a:ext uri="{FF2B5EF4-FFF2-40B4-BE49-F238E27FC236}">
                <a16:creationId xmlns:a16="http://schemas.microsoft.com/office/drawing/2014/main" id="{B86842A0-F033-4AF9-A578-2919B9D2BF2C}"/>
              </a:ext>
            </a:extLst>
          </p:cNvPr>
          <p:cNvSpPr txBox="1"/>
          <p:nvPr/>
        </p:nvSpPr>
        <p:spPr>
          <a:xfrm>
            <a:off x="9397949" y="2453658"/>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T1</a:t>
            </a:r>
            <a:endParaRPr lang="en-US" sz="1200" b="1" dirty="0">
              <a:solidFill>
                <a:srgbClr val="FFFF00"/>
              </a:solidFill>
              <a:latin typeface="Gill Sans" panose="020B0604020202020204" charset="0"/>
              <a:cs typeface="Gill Sans" panose="020B0604020202020204" charset="0"/>
            </a:endParaRPr>
          </a:p>
        </p:txBody>
      </p:sp>
      <p:sp>
        <p:nvSpPr>
          <p:cNvPr id="40" name="TextBox 39">
            <a:extLst>
              <a:ext uri="{FF2B5EF4-FFF2-40B4-BE49-F238E27FC236}">
                <a16:creationId xmlns:a16="http://schemas.microsoft.com/office/drawing/2014/main" id="{4C6EFAA0-FE4D-45E0-85F4-31A22AF72319}"/>
              </a:ext>
            </a:extLst>
          </p:cNvPr>
          <p:cNvSpPr txBox="1"/>
          <p:nvPr/>
        </p:nvSpPr>
        <p:spPr>
          <a:xfrm>
            <a:off x="10671495" y="3287043"/>
            <a:ext cx="65212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Pin</a:t>
            </a:r>
            <a:endParaRPr lang="en-US" sz="1600" b="1" dirty="0">
              <a:solidFill>
                <a:srgbClr val="FFFF00"/>
              </a:solidFill>
              <a:latin typeface="Gill Sans" panose="020B0604020202020204" charset="0"/>
              <a:cs typeface="Gill Sans" panose="020B0604020202020204" charset="0"/>
            </a:endParaRPr>
          </a:p>
        </p:txBody>
      </p:sp>
      <p:sp>
        <p:nvSpPr>
          <p:cNvPr id="41" name="TextBox 40">
            <a:extLst>
              <a:ext uri="{FF2B5EF4-FFF2-40B4-BE49-F238E27FC236}">
                <a16:creationId xmlns:a16="http://schemas.microsoft.com/office/drawing/2014/main" id="{618B6FDB-8FD1-4381-A569-0C91777591CC}"/>
              </a:ext>
            </a:extLst>
          </p:cNvPr>
          <p:cNvSpPr txBox="1"/>
          <p:nvPr/>
        </p:nvSpPr>
        <p:spPr>
          <a:xfrm>
            <a:off x="9239175" y="2920506"/>
            <a:ext cx="652124"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PMOS</a:t>
            </a:r>
            <a:endParaRPr lang="en-US" sz="1200" b="1" dirty="0">
              <a:solidFill>
                <a:srgbClr val="FFFF00"/>
              </a:solidFill>
              <a:latin typeface="Gill Sans" panose="020B0604020202020204" charset="0"/>
              <a:cs typeface="Gill Sans" panose="020B0604020202020204" charset="0"/>
            </a:endParaRPr>
          </a:p>
        </p:txBody>
      </p:sp>
      <p:sp>
        <p:nvSpPr>
          <p:cNvPr id="42" name="TextBox 41">
            <a:extLst>
              <a:ext uri="{FF2B5EF4-FFF2-40B4-BE49-F238E27FC236}">
                <a16:creationId xmlns:a16="http://schemas.microsoft.com/office/drawing/2014/main" id="{C218DE97-BC49-488E-BEE3-B95B5364684B}"/>
              </a:ext>
            </a:extLst>
          </p:cNvPr>
          <p:cNvSpPr txBox="1"/>
          <p:nvPr/>
        </p:nvSpPr>
        <p:spPr>
          <a:xfrm>
            <a:off x="9335580" y="4565015"/>
            <a:ext cx="448923" cy="276999"/>
          </a:xfrm>
          <a:prstGeom prst="rect">
            <a:avLst/>
          </a:prstGeom>
          <a:noFill/>
        </p:spPr>
        <p:txBody>
          <a:bodyPr wrap="square" rtlCol="0">
            <a:spAutoFit/>
          </a:bodyPr>
          <a:lstStyle/>
          <a:p>
            <a:r>
              <a:rPr lang="en-IN" sz="1200" b="1" dirty="0">
                <a:solidFill>
                  <a:srgbClr val="FFFF00"/>
                </a:solidFill>
                <a:latin typeface="Gill Sans" panose="020B0604020202020204" charset="0"/>
                <a:cs typeface="Gill Sans" panose="020B0604020202020204" charset="0"/>
              </a:rPr>
              <a:t>T2</a:t>
            </a:r>
            <a:endParaRPr lang="en-US" sz="1200" b="1" dirty="0">
              <a:solidFill>
                <a:srgbClr val="FFFF00"/>
              </a:solidFill>
              <a:latin typeface="Gill Sans" panose="020B0604020202020204" charset="0"/>
              <a:cs typeface="Gill Sans" panose="020B0604020202020204" charset="0"/>
            </a:endParaRPr>
          </a:p>
        </p:txBody>
      </p:sp>
      <p:sp>
        <p:nvSpPr>
          <p:cNvPr id="43" name="TextBox 42">
            <a:extLst>
              <a:ext uri="{FF2B5EF4-FFF2-40B4-BE49-F238E27FC236}">
                <a16:creationId xmlns:a16="http://schemas.microsoft.com/office/drawing/2014/main" id="{145992DB-B99D-4F2A-96AD-9564C5DB5D0C}"/>
              </a:ext>
            </a:extLst>
          </p:cNvPr>
          <p:cNvSpPr txBox="1"/>
          <p:nvPr/>
        </p:nvSpPr>
        <p:spPr>
          <a:xfrm>
            <a:off x="8349963" y="4309184"/>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44" name="TextBox 43">
            <a:extLst>
              <a:ext uri="{FF2B5EF4-FFF2-40B4-BE49-F238E27FC236}">
                <a16:creationId xmlns:a16="http://schemas.microsoft.com/office/drawing/2014/main" id="{05C0ACE6-AF60-4B08-9297-B116755F360B}"/>
              </a:ext>
            </a:extLst>
          </p:cNvPr>
          <p:cNvSpPr txBox="1"/>
          <p:nvPr/>
        </p:nvSpPr>
        <p:spPr>
          <a:xfrm>
            <a:off x="8340509" y="2740275"/>
            <a:ext cx="77154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gate</a:t>
            </a:r>
            <a:endParaRPr lang="en-US" b="1" dirty="0">
              <a:solidFill>
                <a:srgbClr val="FFFF00"/>
              </a:solidFill>
              <a:latin typeface="Gill Sans" panose="020B0604020202020204" charset="0"/>
              <a:cs typeface="Gill Sans" panose="020B0604020202020204" charset="0"/>
            </a:endParaRPr>
          </a:p>
        </p:txBody>
      </p:sp>
      <p:sp>
        <p:nvSpPr>
          <p:cNvPr id="45" name="Oval 44">
            <a:extLst>
              <a:ext uri="{FF2B5EF4-FFF2-40B4-BE49-F238E27FC236}">
                <a16:creationId xmlns:a16="http://schemas.microsoft.com/office/drawing/2014/main" id="{82ECEC3C-CEA8-4048-A9E3-C5914AF26462}"/>
              </a:ext>
            </a:extLst>
          </p:cNvPr>
          <p:cNvSpPr/>
          <p:nvPr/>
        </p:nvSpPr>
        <p:spPr>
          <a:xfrm>
            <a:off x="9636588" y="2036830"/>
            <a:ext cx="162092" cy="171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FFF00"/>
              </a:solidFill>
            </a:endParaRPr>
          </a:p>
        </p:txBody>
      </p:sp>
      <p:sp>
        <p:nvSpPr>
          <p:cNvPr id="46" name="TextBox 45">
            <a:extLst>
              <a:ext uri="{FF2B5EF4-FFF2-40B4-BE49-F238E27FC236}">
                <a16:creationId xmlns:a16="http://schemas.microsoft.com/office/drawing/2014/main" id="{39A84DB9-A8A9-43BD-B879-D809C15A2A33}"/>
              </a:ext>
            </a:extLst>
          </p:cNvPr>
          <p:cNvSpPr txBox="1"/>
          <p:nvPr/>
        </p:nvSpPr>
        <p:spPr>
          <a:xfrm>
            <a:off x="9328489" y="1755000"/>
            <a:ext cx="912984" cy="338554"/>
          </a:xfrm>
          <a:prstGeom prst="rect">
            <a:avLst/>
          </a:prstGeom>
          <a:noFill/>
        </p:spPr>
        <p:txBody>
          <a:bodyPr wrap="square" rtlCol="0">
            <a:spAutoFit/>
          </a:bodyPr>
          <a:lstStyle/>
          <a:p>
            <a:r>
              <a:rPr lang="en-IN" sz="1600" b="1" dirty="0">
                <a:solidFill>
                  <a:srgbClr val="FFFF00"/>
                </a:solidFill>
                <a:latin typeface="Gill Sans" panose="020B0604020202020204" charset="0"/>
                <a:cs typeface="Gill Sans" panose="020B0604020202020204" charset="0"/>
              </a:rPr>
              <a:t>+VCC</a:t>
            </a:r>
            <a:endParaRPr lang="en-US" sz="1600" b="1" dirty="0">
              <a:solidFill>
                <a:srgbClr val="FFFF00"/>
              </a:solidFill>
              <a:latin typeface="Gill Sans" panose="020B0604020202020204" charset="0"/>
              <a:cs typeface="Gill Sans" panose="020B0604020202020204" charset="0"/>
            </a:endParaRPr>
          </a:p>
        </p:txBody>
      </p:sp>
      <p:sp>
        <p:nvSpPr>
          <p:cNvPr id="47" name="TextBox 46">
            <a:extLst>
              <a:ext uri="{FF2B5EF4-FFF2-40B4-BE49-F238E27FC236}">
                <a16:creationId xmlns:a16="http://schemas.microsoft.com/office/drawing/2014/main" id="{CD599DC8-25CE-41C4-B16C-6E2ADF041F36}"/>
              </a:ext>
            </a:extLst>
          </p:cNvPr>
          <p:cNvSpPr txBox="1"/>
          <p:nvPr/>
        </p:nvSpPr>
        <p:spPr>
          <a:xfrm>
            <a:off x="9452286" y="5386622"/>
            <a:ext cx="708859" cy="369332"/>
          </a:xfrm>
          <a:prstGeom prst="rect">
            <a:avLst/>
          </a:prstGeom>
          <a:noFill/>
        </p:spPr>
        <p:txBody>
          <a:bodyPr wrap="square" rtlCol="0">
            <a:spAutoFit/>
          </a:bodyPr>
          <a:lstStyle/>
          <a:p>
            <a:r>
              <a:rPr lang="en-IN" b="1" dirty="0">
                <a:solidFill>
                  <a:srgbClr val="FFFF00"/>
                </a:solidFill>
                <a:latin typeface="Gill Sans" panose="020B0604020202020204" charset="0"/>
                <a:cs typeface="Gill Sans" panose="020B0604020202020204" charset="0"/>
              </a:rPr>
              <a:t>GND</a:t>
            </a:r>
            <a:endParaRPr lang="en-US" b="1" dirty="0">
              <a:solidFill>
                <a:srgbClr val="FFFF00"/>
              </a:solidFill>
              <a:latin typeface="Gill Sans" panose="020B0604020202020204" charset="0"/>
              <a:cs typeface="Gill Sans" panose="020B0604020202020204" charset="0"/>
            </a:endParaRPr>
          </a:p>
        </p:txBody>
      </p:sp>
    </p:spTree>
    <p:extLst>
      <p:ext uri="{BB962C8B-B14F-4D97-AF65-F5344CB8AC3E}">
        <p14:creationId xmlns:p14="http://schemas.microsoft.com/office/powerpoint/2010/main" val="308856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b="1" dirty="0">
                <a:solidFill>
                  <a:srgbClr val="FFC000"/>
                </a:solidFill>
              </a:rPr>
              <a:t>I2C ( I ‘</a:t>
            </a:r>
            <a:r>
              <a:rPr lang="en-IN" sz="2400" b="1" dirty="0" err="1">
                <a:solidFill>
                  <a:srgbClr val="FFC000"/>
                </a:solidFill>
              </a:rPr>
              <a:t>squareD</a:t>
            </a:r>
            <a:r>
              <a:rPr lang="en-IN" sz="2400" b="1" dirty="0">
                <a:solidFill>
                  <a:srgbClr val="FFC000"/>
                </a:solidFill>
              </a:rPr>
              <a:t>’ C ) protocol</a:t>
            </a:r>
          </a:p>
        </p:txBody>
      </p:sp>
    </p:spTree>
    <p:extLst>
      <p:ext uri="{BB962C8B-B14F-4D97-AF65-F5344CB8AC3E}">
        <p14:creationId xmlns:p14="http://schemas.microsoft.com/office/powerpoint/2010/main" val="424078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653D43-5C30-45AF-A0C9-F7CA9DE9C811}"/>
              </a:ext>
            </a:extLst>
          </p:cNvPr>
          <p:cNvCxnSpPr/>
          <p:nvPr/>
        </p:nvCxnSpPr>
        <p:spPr>
          <a:xfrm>
            <a:off x="2143760" y="1717040"/>
            <a:ext cx="793496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F810BE-DB99-47F1-9456-3DDADCE39E9A}"/>
              </a:ext>
            </a:extLst>
          </p:cNvPr>
          <p:cNvCxnSpPr/>
          <p:nvPr/>
        </p:nvCxnSpPr>
        <p:spPr>
          <a:xfrm>
            <a:off x="2143760" y="2448560"/>
            <a:ext cx="793496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90923F9-DE63-4C57-B961-5743DDF93361}"/>
              </a:ext>
            </a:extLst>
          </p:cNvPr>
          <p:cNvSpPr txBox="1"/>
          <p:nvPr/>
        </p:nvSpPr>
        <p:spPr>
          <a:xfrm>
            <a:off x="1463040" y="294656"/>
            <a:ext cx="9042400" cy="461665"/>
          </a:xfrm>
          <a:prstGeom prst="rect">
            <a:avLst/>
          </a:prstGeom>
          <a:noFill/>
        </p:spPr>
        <p:txBody>
          <a:bodyPr wrap="square" rtlCol="0">
            <a:spAutoFit/>
          </a:bodyPr>
          <a:lstStyle/>
          <a:p>
            <a:r>
              <a:rPr lang="en-US" sz="2400" dirty="0">
                <a:solidFill>
                  <a:srgbClr val="FFC000"/>
                </a:solidFill>
              </a:rPr>
              <a:t>I2C needs just 2 pins to connect all the master and slave devices to it</a:t>
            </a:r>
          </a:p>
        </p:txBody>
      </p:sp>
      <p:sp>
        <p:nvSpPr>
          <p:cNvPr id="8" name="Rectangle: Rounded Corners 7">
            <a:extLst>
              <a:ext uri="{FF2B5EF4-FFF2-40B4-BE49-F238E27FC236}">
                <a16:creationId xmlns:a16="http://schemas.microsoft.com/office/drawing/2014/main" id="{9D765589-5D50-443A-BB51-C08438525F9F}"/>
              </a:ext>
            </a:extLst>
          </p:cNvPr>
          <p:cNvSpPr/>
          <p:nvPr/>
        </p:nvSpPr>
        <p:spPr>
          <a:xfrm>
            <a:off x="2194560" y="3251200"/>
            <a:ext cx="1432560" cy="761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Master-1</a:t>
            </a:r>
          </a:p>
        </p:txBody>
      </p:sp>
      <p:sp>
        <p:nvSpPr>
          <p:cNvPr id="9" name="Rectangle: Rounded Corners 8">
            <a:extLst>
              <a:ext uri="{FF2B5EF4-FFF2-40B4-BE49-F238E27FC236}">
                <a16:creationId xmlns:a16="http://schemas.microsoft.com/office/drawing/2014/main" id="{514E84B3-F809-45B7-A5D9-15E3360210C7}"/>
              </a:ext>
            </a:extLst>
          </p:cNvPr>
          <p:cNvSpPr/>
          <p:nvPr/>
        </p:nvSpPr>
        <p:spPr>
          <a:xfrm>
            <a:off x="3891280" y="3261360"/>
            <a:ext cx="1432560" cy="761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Master-2</a:t>
            </a:r>
          </a:p>
        </p:txBody>
      </p:sp>
      <p:sp>
        <p:nvSpPr>
          <p:cNvPr id="10" name="Rectangle 9">
            <a:extLst>
              <a:ext uri="{FF2B5EF4-FFF2-40B4-BE49-F238E27FC236}">
                <a16:creationId xmlns:a16="http://schemas.microsoft.com/office/drawing/2014/main" id="{9B308EAF-9082-4E81-BF05-4AAABF9C3E80}"/>
              </a:ext>
            </a:extLst>
          </p:cNvPr>
          <p:cNvSpPr/>
          <p:nvPr/>
        </p:nvSpPr>
        <p:spPr>
          <a:xfrm>
            <a:off x="5750560" y="3322320"/>
            <a:ext cx="1351280" cy="670550"/>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Slave-1</a:t>
            </a:r>
          </a:p>
        </p:txBody>
      </p:sp>
      <p:sp>
        <p:nvSpPr>
          <p:cNvPr id="11" name="Rectangle 10">
            <a:extLst>
              <a:ext uri="{FF2B5EF4-FFF2-40B4-BE49-F238E27FC236}">
                <a16:creationId xmlns:a16="http://schemas.microsoft.com/office/drawing/2014/main" id="{D8D30337-A19E-4A50-AE44-72230E0DC605}"/>
              </a:ext>
            </a:extLst>
          </p:cNvPr>
          <p:cNvSpPr/>
          <p:nvPr/>
        </p:nvSpPr>
        <p:spPr>
          <a:xfrm>
            <a:off x="7254240" y="3332480"/>
            <a:ext cx="1351280" cy="670550"/>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Slave-2</a:t>
            </a:r>
          </a:p>
        </p:txBody>
      </p:sp>
      <p:sp>
        <p:nvSpPr>
          <p:cNvPr id="12" name="Rectangle 11">
            <a:extLst>
              <a:ext uri="{FF2B5EF4-FFF2-40B4-BE49-F238E27FC236}">
                <a16:creationId xmlns:a16="http://schemas.microsoft.com/office/drawing/2014/main" id="{7E41063F-E05C-4336-812B-D2EEC78ED93A}"/>
              </a:ext>
            </a:extLst>
          </p:cNvPr>
          <p:cNvSpPr/>
          <p:nvPr/>
        </p:nvSpPr>
        <p:spPr>
          <a:xfrm>
            <a:off x="8839200" y="3342640"/>
            <a:ext cx="1351280" cy="670550"/>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Slave-3</a:t>
            </a:r>
          </a:p>
        </p:txBody>
      </p:sp>
      <p:cxnSp>
        <p:nvCxnSpPr>
          <p:cNvPr id="14" name="Straight Connector 13">
            <a:extLst>
              <a:ext uri="{FF2B5EF4-FFF2-40B4-BE49-F238E27FC236}">
                <a16:creationId xmlns:a16="http://schemas.microsoft.com/office/drawing/2014/main" id="{8354E724-8482-4DB6-9C51-36EC22C49A0B}"/>
              </a:ext>
            </a:extLst>
          </p:cNvPr>
          <p:cNvCxnSpPr>
            <a:cxnSpLocks/>
          </p:cNvCxnSpPr>
          <p:nvPr/>
        </p:nvCxnSpPr>
        <p:spPr>
          <a:xfrm>
            <a:off x="2600960" y="2448560"/>
            <a:ext cx="0" cy="792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CF967C-A06C-485D-8FBF-3E80788B09F3}"/>
              </a:ext>
            </a:extLst>
          </p:cNvPr>
          <p:cNvCxnSpPr>
            <a:cxnSpLocks/>
          </p:cNvCxnSpPr>
          <p:nvPr/>
        </p:nvCxnSpPr>
        <p:spPr>
          <a:xfrm>
            <a:off x="3175000" y="1737352"/>
            <a:ext cx="0" cy="1513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B1D956-5EED-465D-B4CA-973741BFAC51}"/>
              </a:ext>
            </a:extLst>
          </p:cNvPr>
          <p:cNvCxnSpPr>
            <a:cxnSpLocks/>
          </p:cNvCxnSpPr>
          <p:nvPr/>
        </p:nvCxnSpPr>
        <p:spPr>
          <a:xfrm>
            <a:off x="4328159" y="2438399"/>
            <a:ext cx="0" cy="833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72A3D5-1D2D-4988-8E06-FE06C6B7FD15}"/>
              </a:ext>
            </a:extLst>
          </p:cNvPr>
          <p:cNvCxnSpPr>
            <a:cxnSpLocks/>
          </p:cNvCxnSpPr>
          <p:nvPr/>
        </p:nvCxnSpPr>
        <p:spPr>
          <a:xfrm>
            <a:off x="4902200" y="1747512"/>
            <a:ext cx="0" cy="1544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D3CEB9-5000-4C9A-B0E1-19F3502E36CC}"/>
              </a:ext>
            </a:extLst>
          </p:cNvPr>
          <p:cNvCxnSpPr>
            <a:cxnSpLocks/>
          </p:cNvCxnSpPr>
          <p:nvPr/>
        </p:nvCxnSpPr>
        <p:spPr>
          <a:xfrm>
            <a:off x="6167120" y="2458720"/>
            <a:ext cx="0" cy="87376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ACF295-D926-4A5A-B278-2C233B8B6875}"/>
              </a:ext>
            </a:extLst>
          </p:cNvPr>
          <p:cNvCxnSpPr>
            <a:cxnSpLocks/>
          </p:cNvCxnSpPr>
          <p:nvPr/>
        </p:nvCxnSpPr>
        <p:spPr>
          <a:xfrm>
            <a:off x="6664960" y="1717040"/>
            <a:ext cx="0" cy="16154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441D42-7628-4A59-89E4-8C94138126FA}"/>
              </a:ext>
            </a:extLst>
          </p:cNvPr>
          <p:cNvCxnSpPr>
            <a:cxnSpLocks/>
          </p:cNvCxnSpPr>
          <p:nvPr/>
        </p:nvCxnSpPr>
        <p:spPr>
          <a:xfrm>
            <a:off x="7569200" y="2448560"/>
            <a:ext cx="0" cy="87376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2FCEEA-903D-4DB0-A8EE-2C25FEF1BA14}"/>
              </a:ext>
            </a:extLst>
          </p:cNvPr>
          <p:cNvCxnSpPr>
            <a:cxnSpLocks/>
          </p:cNvCxnSpPr>
          <p:nvPr/>
        </p:nvCxnSpPr>
        <p:spPr>
          <a:xfrm>
            <a:off x="8067040" y="1706880"/>
            <a:ext cx="0" cy="16154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45BAB5-3FBC-45DF-B44A-15D40AC82C97}"/>
              </a:ext>
            </a:extLst>
          </p:cNvPr>
          <p:cNvCxnSpPr>
            <a:cxnSpLocks/>
          </p:cNvCxnSpPr>
          <p:nvPr/>
        </p:nvCxnSpPr>
        <p:spPr>
          <a:xfrm>
            <a:off x="9215120" y="2479040"/>
            <a:ext cx="0" cy="87376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18D597-E083-4EFC-84D6-0CA3B985C98B}"/>
              </a:ext>
            </a:extLst>
          </p:cNvPr>
          <p:cNvCxnSpPr>
            <a:cxnSpLocks/>
          </p:cNvCxnSpPr>
          <p:nvPr/>
        </p:nvCxnSpPr>
        <p:spPr>
          <a:xfrm>
            <a:off x="9712960" y="1747520"/>
            <a:ext cx="0" cy="16154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27567C-9D5C-4C88-9C16-53F7BA815CE9}"/>
              </a:ext>
            </a:extLst>
          </p:cNvPr>
          <p:cNvSpPr txBox="1"/>
          <p:nvPr/>
        </p:nvSpPr>
        <p:spPr>
          <a:xfrm>
            <a:off x="825499" y="1522214"/>
            <a:ext cx="1163321" cy="369332"/>
          </a:xfrm>
          <a:prstGeom prst="rect">
            <a:avLst/>
          </a:prstGeom>
          <a:noFill/>
        </p:spPr>
        <p:txBody>
          <a:bodyPr wrap="square" rtlCol="0">
            <a:spAutoFit/>
          </a:bodyPr>
          <a:lstStyle/>
          <a:p>
            <a:pPr algn="ctr"/>
            <a:r>
              <a:rPr lang="en-US" b="1" dirty="0"/>
              <a:t>SDA</a:t>
            </a:r>
          </a:p>
        </p:txBody>
      </p:sp>
      <p:sp>
        <p:nvSpPr>
          <p:cNvPr id="29" name="TextBox 28">
            <a:extLst>
              <a:ext uri="{FF2B5EF4-FFF2-40B4-BE49-F238E27FC236}">
                <a16:creationId xmlns:a16="http://schemas.microsoft.com/office/drawing/2014/main" id="{4A6465B3-8C1F-47EC-B4ED-D62A2CECF629}"/>
              </a:ext>
            </a:extLst>
          </p:cNvPr>
          <p:cNvSpPr txBox="1"/>
          <p:nvPr/>
        </p:nvSpPr>
        <p:spPr>
          <a:xfrm>
            <a:off x="825499" y="2253734"/>
            <a:ext cx="1163321" cy="369332"/>
          </a:xfrm>
          <a:prstGeom prst="rect">
            <a:avLst/>
          </a:prstGeom>
          <a:noFill/>
        </p:spPr>
        <p:txBody>
          <a:bodyPr wrap="square" rtlCol="0">
            <a:spAutoFit/>
          </a:bodyPr>
          <a:lstStyle/>
          <a:p>
            <a:pPr algn="ctr"/>
            <a:r>
              <a:rPr lang="en-US" b="1" dirty="0"/>
              <a:t>SCL</a:t>
            </a:r>
          </a:p>
        </p:txBody>
      </p:sp>
      <p:cxnSp>
        <p:nvCxnSpPr>
          <p:cNvPr id="38" name="Straight Connector 37">
            <a:extLst>
              <a:ext uri="{FF2B5EF4-FFF2-40B4-BE49-F238E27FC236}">
                <a16:creationId xmlns:a16="http://schemas.microsoft.com/office/drawing/2014/main" id="{5FECDAA8-3D63-4D7B-9EC3-BB14A57BC3AA}"/>
              </a:ext>
            </a:extLst>
          </p:cNvPr>
          <p:cNvCxnSpPr/>
          <p:nvPr/>
        </p:nvCxnSpPr>
        <p:spPr>
          <a:xfrm>
            <a:off x="2092960" y="1158240"/>
            <a:ext cx="793496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3464D2-3F4C-4D8C-AED4-33F5F0C29FC9}"/>
              </a:ext>
            </a:extLst>
          </p:cNvPr>
          <p:cNvSpPr txBox="1"/>
          <p:nvPr/>
        </p:nvSpPr>
        <p:spPr>
          <a:xfrm>
            <a:off x="855979" y="963414"/>
            <a:ext cx="1163321" cy="369332"/>
          </a:xfrm>
          <a:prstGeom prst="rect">
            <a:avLst/>
          </a:prstGeom>
          <a:noFill/>
        </p:spPr>
        <p:txBody>
          <a:bodyPr wrap="square" rtlCol="0">
            <a:spAutoFit/>
          </a:bodyPr>
          <a:lstStyle/>
          <a:p>
            <a:pPr algn="ctr"/>
            <a:r>
              <a:rPr lang="en-US" b="1" dirty="0"/>
              <a:t>+VCC</a:t>
            </a:r>
          </a:p>
        </p:txBody>
      </p:sp>
      <p:sp>
        <p:nvSpPr>
          <p:cNvPr id="44" name="Freeform: Shape 43">
            <a:extLst>
              <a:ext uri="{FF2B5EF4-FFF2-40B4-BE49-F238E27FC236}">
                <a16:creationId xmlns:a16="http://schemas.microsoft.com/office/drawing/2014/main" id="{9CD6781F-668A-4D70-BD73-12452C1ECEBF}"/>
              </a:ext>
            </a:extLst>
          </p:cNvPr>
          <p:cNvSpPr/>
          <p:nvPr/>
        </p:nvSpPr>
        <p:spPr>
          <a:xfrm>
            <a:off x="3566321" y="1188722"/>
            <a:ext cx="147317" cy="508008"/>
          </a:xfrm>
          <a:custGeom>
            <a:avLst/>
            <a:gdLst>
              <a:gd name="connsiteX0" fmla="*/ 9999 w 264276"/>
              <a:gd name="connsiteY0" fmla="*/ 0 h 762000"/>
              <a:gd name="connsiteX1" fmla="*/ 30319 w 264276"/>
              <a:gd name="connsiteY1" fmla="*/ 314960 h 762000"/>
              <a:gd name="connsiteX2" fmla="*/ 263999 w 264276"/>
              <a:gd name="connsiteY2" fmla="*/ 345440 h 762000"/>
              <a:gd name="connsiteX3" fmla="*/ 81119 w 264276"/>
              <a:gd name="connsiteY3" fmla="*/ 416560 h 762000"/>
              <a:gd name="connsiteX4" fmla="*/ 243679 w 264276"/>
              <a:gd name="connsiteY4" fmla="*/ 487680 h 762000"/>
              <a:gd name="connsiteX5" fmla="*/ 91279 w 264276"/>
              <a:gd name="connsiteY5" fmla="*/ 548640 h 762000"/>
              <a:gd name="connsiteX6" fmla="*/ 111599 w 264276"/>
              <a:gd name="connsiteY6" fmla="*/ 762000 h 762000"/>
              <a:gd name="connsiteX7" fmla="*/ 111599 w 264276"/>
              <a:gd name="connsiteY7"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76" h="762000">
                <a:moveTo>
                  <a:pt x="9999" y="0"/>
                </a:moveTo>
                <a:cubicBezTo>
                  <a:pt x="-1008" y="128693"/>
                  <a:pt x="-12014" y="257387"/>
                  <a:pt x="30319" y="314960"/>
                </a:cubicBezTo>
                <a:cubicBezTo>
                  <a:pt x="72652" y="372533"/>
                  <a:pt x="255532" y="328507"/>
                  <a:pt x="263999" y="345440"/>
                </a:cubicBezTo>
                <a:cubicBezTo>
                  <a:pt x="272466" y="362373"/>
                  <a:pt x="84506" y="392853"/>
                  <a:pt x="81119" y="416560"/>
                </a:cubicBezTo>
                <a:cubicBezTo>
                  <a:pt x="77732" y="440267"/>
                  <a:pt x="241986" y="465667"/>
                  <a:pt x="243679" y="487680"/>
                </a:cubicBezTo>
                <a:cubicBezTo>
                  <a:pt x="245372" y="509693"/>
                  <a:pt x="113292" y="502920"/>
                  <a:pt x="91279" y="548640"/>
                </a:cubicBezTo>
                <a:cubicBezTo>
                  <a:pt x="69266" y="594360"/>
                  <a:pt x="111599" y="762000"/>
                  <a:pt x="111599" y="762000"/>
                </a:cubicBezTo>
                <a:lnTo>
                  <a:pt x="111599" y="762000"/>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FE19068-700B-4437-A096-13A6BC32B430}"/>
              </a:ext>
            </a:extLst>
          </p:cNvPr>
          <p:cNvSpPr txBox="1"/>
          <p:nvPr/>
        </p:nvSpPr>
        <p:spPr>
          <a:xfrm>
            <a:off x="3236122" y="1261626"/>
            <a:ext cx="452119" cy="369332"/>
          </a:xfrm>
          <a:prstGeom prst="rect">
            <a:avLst/>
          </a:prstGeom>
          <a:noFill/>
        </p:spPr>
        <p:txBody>
          <a:bodyPr wrap="square" rtlCol="0">
            <a:spAutoFit/>
          </a:bodyPr>
          <a:lstStyle/>
          <a:p>
            <a:r>
              <a:rPr lang="en-US" dirty="0"/>
              <a:t>R1</a:t>
            </a:r>
          </a:p>
        </p:txBody>
      </p:sp>
      <p:sp>
        <p:nvSpPr>
          <p:cNvPr id="47" name="TextBox 46">
            <a:extLst>
              <a:ext uri="{FF2B5EF4-FFF2-40B4-BE49-F238E27FC236}">
                <a16:creationId xmlns:a16="http://schemas.microsoft.com/office/drawing/2014/main" id="{5ACF1F2F-ED2D-405E-8C2B-C46F1D745DE4}"/>
              </a:ext>
            </a:extLst>
          </p:cNvPr>
          <p:cNvSpPr txBox="1"/>
          <p:nvPr/>
        </p:nvSpPr>
        <p:spPr>
          <a:xfrm>
            <a:off x="3967642" y="1281946"/>
            <a:ext cx="452119" cy="369332"/>
          </a:xfrm>
          <a:prstGeom prst="rect">
            <a:avLst/>
          </a:prstGeom>
          <a:noFill/>
        </p:spPr>
        <p:txBody>
          <a:bodyPr wrap="square" rtlCol="0">
            <a:spAutoFit/>
          </a:bodyPr>
          <a:lstStyle/>
          <a:p>
            <a:r>
              <a:rPr lang="en-US" dirty="0"/>
              <a:t>R2</a:t>
            </a:r>
          </a:p>
        </p:txBody>
      </p:sp>
      <p:sp>
        <p:nvSpPr>
          <p:cNvPr id="49" name="Freeform: Shape 48">
            <a:extLst>
              <a:ext uri="{FF2B5EF4-FFF2-40B4-BE49-F238E27FC236}">
                <a16:creationId xmlns:a16="http://schemas.microsoft.com/office/drawing/2014/main" id="{D5871E50-36B8-44C1-80DF-CADA595C6330}"/>
              </a:ext>
            </a:extLst>
          </p:cNvPr>
          <p:cNvSpPr/>
          <p:nvPr/>
        </p:nvSpPr>
        <p:spPr>
          <a:xfrm>
            <a:off x="3850621" y="1158240"/>
            <a:ext cx="132738" cy="1290320"/>
          </a:xfrm>
          <a:custGeom>
            <a:avLst/>
            <a:gdLst>
              <a:gd name="connsiteX0" fmla="*/ 20339 w 132738"/>
              <a:gd name="connsiteY0" fmla="*/ 0 h 1290320"/>
              <a:gd name="connsiteX1" fmla="*/ 20339 w 132738"/>
              <a:gd name="connsiteY1" fmla="*/ 193040 h 1290320"/>
              <a:gd name="connsiteX2" fmla="*/ 121939 w 132738"/>
              <a:gd name="connsiteY2" fmla="*/ 203200 h 1290320"/>
              <a:gd name="connsiteX3" fmla="*/ 19 w 132738"/>
              <a:gd name="connsiteY3" fmla="*/ 243840 h 1290320"/>
              <a:gd name="connsiteX4" fmla="*/ 111779 w 132738"/>
              <a:gd name="connsiteY4" fmla="*/ 284480 h 1290320"/>
              <a:gd name="connsiteX5" fmla="*/ 40659 w 132738"/>
              <a:gd name="connsiteY5" fmla="*/ 355600 h 1290320"/>
              <a:gd name="connsiteX6" fmla="*/ 132099 w 132738"/>
              <a:gd name="connsiteY6" fmla="*/ 396240 h 1290320"/>
              <a:gd name="connsiteX7" fmla="*/ 81299 w 132738"/>
              <a:gd name="connsiteY7" fmla="*/ 447040 h 1290320"/>
              <a:gd name="connsiteX8" fmla="*/ 81299 w 132738"/>
              <a:gd name="connsiteY8" fmla="*/ 1290320 h 1290320"/>
              <a:gd name="connsiteX9" fmla="*/ 81299 w 132738"/>
              <a:gd name="connsiteY9" fmla="*/ 1290320 h 129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738" h="1290320">
                <a:moveTo>
                  <a:pt x="20339" y="0"/>
                </a:moveTo>
                <a:cubicBezTo>
                  <a:pt x="11872" y="79586"/>
                  <a:pt x="3406" y="159173"/>
                  <a:pt x="20339" y="193040"/>
                </a:cubicBezTo>
                <a:cubicBezTo>
                  <a:pt x="37272" y="226907"/>
                  <a:pt x="125326" y="194733"/>
                  <a:pt x="121939" y="203200"/>
                </a:cubicBezTo>
                <a:cubicBezTo>
                  <a:pt x="118552" y="211667"/>
                  <a:pt x="1712" y="230293"/>
                  <a:pt x="19" y="243840"/>
                </a:cubicBezTo>
                <a:cubicBezTo>
                  <a:pt x="-1674" y="257387"/>
                  <a:pt x="105006" y="265853"/>
                  <a:pt x="111779" y="284480"/>
                </a:cubicBezTo>
                <a:cubicBezTo>
                  <a:pt x="118552" y="303107"/>
                  <a:pt x="37272" y="336973"/>
                  <a:pt x="40659" y="355600"/>
                </a:cubicBezTo>
                <a:cubicBezTo>
                  <a:pt x="44046" y="374227"/>
                  <a:pt x="125326" y="381000"/>
                  <a:pt x="132099" y="396240"/>
                </a:cubicBezTo>
                <a:cubicBezTo>
                  <a:pt x="138872" y="411480"/>
                  <a:pt x="89766" y="298027"/>
                  <a:pt x="81299" y="447040"/>
                </a:cubicBezTo>
                <a:cubicBezTo>
                  <a:pt x="72832" y="596053"/>
                  <a:pt x="81299" y="1290320"/>
                  <a:pt x="81299" y="1290320"/>
                </a:cubicBezTo>
                <a:lnTo>
                  <a:pt x="81299" y="1290320"/>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CA5ED42-EE02-489D-BF9C-AB1A221BC6C5}"/>
              </a:ext>
            </a:extLst>
          </p:cNvPr>
          <p:cNvSpPr txBox="1"/>
          <p:nvPr/>
        </p:nvSpPr>
        <p:spPr>
          <a:xfrm>
            <a:off x="4399280" y="1241306"/>
            <a:ext cx="2072640" cy="369332"/>
          </a:xfrm>
          <a:prstGeom prst="rect">
            <a:avLst/>
          </a:prstGeom>
          <a:noFill/>
        </p:spPr>
        <p:txBody>
          <a:bodyPr wrap="square" rtlCol="0">
            <a:spAutoFit/>
          </a:bodyPr>
          <a:lstStyle/>
          <a:p>
            <a:r>
              <a:rPr lang="en-US" dirty="0">
                <a:solidFill>
                  <a:srgbClr val="FFC000"/>
                </a:solidFill>
              </a:rPr>
              <a:t>Pull-up registers</a:t>
            </a:r>
          </a:p>
        </p:txBody>
      </p:sp>
      <p:sp>
        <p:nvSpPr>
          <p:cNvPr id="51" name="TextBox 50">
            <a:extLst>
              <a:ext uri="{FF2B5EF4-FFF2-40B4-BE49-F238E27FC236}">
                <a16:creationId xmlns:a16="http://schemas.microsoft.com/office/drawing/2014/main" id="{C3A00EF6-D305-426E-99CA-750BDA21B768}"/>
              </a:ext>
            </a:extLst>
          </p:cNvPr>
          <p:cNvSpPr txBox="1"/>
          <p:nvPr/>
        </p:nvSpPr>
        <p:spPr>
          <a:xfrm>
            <a:off x="1229360" y="4266178"/>
            <a:ext cx="9398000" cy="1938992"/>
          </a:xfrm>
          <a:prstGeom prst="rect">
            <a:avLst/>
          </a:prstGeom>
          <a:noFill/>
        </p:spPr>
        <p:txBody>
          <a:bodyPr wrap="square" rtlCol="0">
            <a:spAutoFit/>
          </a:bodyPr>
          <a:lstStyle/>
          <a:p>
            <a:r>
              <a:rPr lang="en-US" sz="2000" dirty="0">
                <a:solidFill>
                  <a:srgbClr val="FFFF00"/>
                </a:solidFill>
              </a:rPr>
              <a:t>Both SDA and SCL  lines are bi-directional lines connected to positive power supply (+VCC) via pull-up registers. When the bus is free both the lines are pulled HIGH.</a:t>
            </a:r>
          </a:p>
          <a:p>
            <a:endParaRPr lang="en-US" sz="2000" dirty="0">
              <a:solidFill>
                <a:srgbClr val="FFFF00"/>
              </a:solidFill>
            </a:endParaRPr>
          </a:p>
          <a:p>
            <a:r>
              <a:rPr lang="en-US" sz="2000" dirty="0">
                <a:solidFill>
                  <a:srgbClr val="FFFF00"/>
                </a:solidFill>
              </a:rPr>
              <a:t>The output stages of the devices connected to the bus must have open-drain or </a:t>
            </a:r>
          </a:p>
          <a:p>
            <a:r>
              <a:rPr lang="en-US" sz="2000" dirty="0">
                <a:solidFill>
                  <a:srgbClr val="FFFF00"/>
                </a:solidFill>
              </a:rPr>
              <a:t>open-collector configurations. Means, if you are using GPIO pins for I2C then it needs to be configured as open-drain or open-collector. </a:t>
            </a:r>
          </a:p>
        </p:txBody>
      </p:sp>
    </p:spTree>
    <p:extLst>
      <p:ext uri="{BB962C8B-B14F-4D97-AF65-F5344CB8AC3E}">
        <p14:creationId xmlns:p14="http://schemas.microsoft.com/office/powerpoint/2010/main" val="3184810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135128-F2CC-4B54-A001-308D07824016}"/>
              </a:ext>
            </a:extLst>
          </p:cNvPr>
          <p:cNvSpPr txBox="1"/>
          <p:nvPr/>
        </p:nvSpPr>
        <p:spPr>
          <a:xfrm>
            <a:off x="1524000" y="105006"/>
            <a:ext cx="8412480" cy="523220"/>
          </a:xfrm>
          <a:prstGeom prst="rect">
            <a:avLst/>
          </a:prstGeom>
          <a:noFill/>
        </p:spPr>
        <p:txBody>
          <a:bodyPr wrap="square" rtlCol="0">
            <a:spAutoFit/>
          </a:bodyPr>
          <a:lstStyle/>
          <a:p>
            <a:pPr algn="ctr"/>
            <a:r>
              <a:rPr lang="en-US" sz="2800" b="1" u="sng" dirty="0">
                <a:solidFill>
                  <a:srgbClr val="FFFF00"/>
                </a:solidFill>
              </a:rPr>
              <a:t>I2C Modes</a:t>
            </a:r>
          </a:p>
        </p:txBody>
      </p:sp>
      <p:graphicFrame>
        <p:nvGraphicFramePr>
          <p:cNvPr id="3" name="Table 3">
            <a:extLst>
              <a:ext uri="{FF2B5EF4-FFF2-40B4-BE49-F238E27FC236}">
                <a16:creationId xmlns:a16="http://schemas.microsoft.com/office/drawing/2014/main" id="{3BA7F965-6ED0-400C-91E3-699DA809BF6D}"/>
              </a:ext>
            </a:extLst>
          </p:cNvPr>
          <p:cNvGraphicFramePr>
            <a:graphicFrameLocks noGrp="1"/>
          </p:cNvGraphicFramePr>
          <p:nvPr>
            <p:extLst>
              <p:ext uri="{D42A27DB-BD31-4B8C-83A1-F6EECF244321}">
                <p14:modId xmlns:p14="http://schemas.microsoft.com/office/powerpoint/2010/main" val="3894380969"/>
              </p:ext>
            </p:extLst>
          </p:nvPr>
        </p:nvGraphicFramePr>
        <p:xfrm>
          <a:off x="2956560" y="729826"/>
          <a:ext cx="5669280" cy="1854200"/>
        </p:xfrm>
        <a:graphic>
          <a:graphicData uri="http://schemas.openxmlformats.org/drawingml/2006/table">
            <a:tbl>
              <a:tblPr firstRow="1" bandRow="1">
                <a:tableStyleId>{5C22544A-7EE6-4342-B048-85BDC9FD1C3A}</a:tableStyleId>
              </a:tblPr>
              <a:tblGrid>
                <a:gridCol w="2164080">
                  <a:extLst>
                    <a:ext uri="{9D8B030D-6E8A-4147-A177-3AD203B41FA5}">
                      <a16:colId xmlns:a16="http://schemas.microsoft.com/office/drawing/2014/main" val="3844173441"/>
                    </a:ext>
                  </a:extLst>
                </a:gridCol>
                <a:gridCol w="3505200">
                  <a:extLst>
                    <a:ext uri="{9D8B030D-6E8A-4147-A177-3AD203B41FA5}">
                      <a16:colId xmlns:a16="http://schemas.microsoft.com/office/drawing/2014/main" val="837565670"/>
                    </a:ext>
                  </a:extLst>
                </a:gridCol>
              </a:tblGrid>
              <a:tr h="370840">
                <a:tc>
                  <a:txBody>
                    <a:bodyPr/>
                    <a:lstStyle/>
                    <a:p>
                      <a:pPr algn="ctr"/>
                      <a:r>
                        <a:rPr lang="en-US" b="1" dirty="0"/>
                        <a:t>Mode</a:t>
                      </a:r>
                    </a:p>
                  </a:txBody>
                  <a:tcPr/>
                </a:tc>
                <a:tc>
                  <a:txBody>
                    <a:bodyPr/>
                    <a:lstStyle/>
                    <a:p>
                      <a:pPr algn="ctr"/>
                      <a:r>
                        <a:rPr lang="en-US" b="1" dirty="0"/>
                        <a:t>Data Rate</a:t>
                      </a:r>
                    </a:p>
                  </a:txBody>
                  <a:tcPr/>
                </a:tc>
                <a:extLst>
                  <a:ext uri="{0D108BD9-81ED-4DB2-BD59-A6C34878D82A}">
                    <a16:rowId xmlns:a16="http://schemas.microsoft.com/office/drawing/2014/main" val="240878677"/>
                  </a:ext>
                </a:extLst>
              </a:tr>
              <a:tr h="370840">
                <a:tc>
                  <a:txBody>
                    <a:bodyPr/>
                    <a:lstStyle/>
                    <a:p>
                      <a:pPr algn="ctr"/>
                      <a:r>
                        <a:rPr lang="en-US" dirty="0"/>
                        <a:t>Standard Mode</a:t>
                      </a:r>
                    </a:p>
                  </a:txBody>
                  <a:tcPr/>
                </a:tc>
                <a:tc>
                  <a:txBody>
                    <a:bodyPr/>
                    <a:lstStyle/>
                    <a:p>
                      <a:pPr algn="ctr"/>
                      <a:r>
                        <a:rPr lang="en-US" dirty="0"/>
                        <a:t>Up to 100 kbps</a:t>
                      </a:r>
                    </a:p>
                  </a:txBody>
                  <a:tcPr/>
                </a:tc>
                <a:extLst>
                  <a:ext uri="{0D108BD9-81ED-4DB2-BD59-A6C34878D82A}">
                    <a16:rowId xmlns:a16="http://schemas.microsoft.com/office/drawing/2014/main" val="635583652"/>
                  </a:ext>
                </a:extLst>
              </a:tr>
              <a:tr h="370840">
                <a:tc>
                  <a:txBody>
                    <a:bodyPr/>
                    <a:lstStyle/>
                    <a:p>
                      <a:pPr algn="ctr"/>
                      <a:r>
                        <a:rPr lang="en-US" dirty="0"/>
                        <a:t>Fast Mode</a:t>
                      </a:r>
                    </a:p>
                  </a:txBody>
                  <a:tcPr/>
                </a:tc>
                <a:tc>
                  <a:txBody>
                    <a:bodyPr/>
                    <a:lstStyle/>
                    <a:p>
                      <a:pPr algn="ctr"/>
                      <a:r>
                        <a:rPr lang="en-US" dirty="0"/>
                        <a:t>Up to 400 kbps</a:t>
                      </a:r>
                    </a:p>
                  </a:txBody>
                  <a:tcPr/>
                </a:tc>
                <a:extLst>
                  <a:ext uri="{0D108BD9-81ED-4DB2-BD59-A6C34878D82A}">
                    <a16:rowId xmlns:a16="http://schemas.microsoft.com/office/drawing/2014/main" val="719478963"/>
                  </a:ext>
                </a:extLst>
              </a:tr>
              <a:tr h="370840">
                <a:tc>
                  <a:txBody>
                    <a:bodyPr/>
                    <a:lstStyle/>
                    <a:p>
                      <a:pPr algn="ctr"/>
                      <a:r>
                        <a:rPr lang="en-US" dirty="0"/>
                        <a:t>Fast Mode+</a:t>
                      </a:r>
                    </a:p>
                  </a:txBody>
                  <a:tcPr/>
                </a:tc>
                <a:tc>
                  <a:txBody>
                    <a:bodyPr/>
                    <a:lstStyle/>
                    <a:p>
                      <a:pPr algn="ctr"/>
                      <a:r>
                        <a:rPr lang="en-US" dirty="0"/>
                        <a:t>Up to 1 Mbps</a:t>
                      </a:r>
                    </a:p>
                  </a:txBody>
                  <a:tcPr/>
                </a:tc>
                <a:extLst>
                  <a:ext uri="{0D108BD9-81ED-4DB2-BD59-A6C34878D82A}">
                    <a16:rowId xmlns:a16="http://schemas.microsoft.com/office/drawing/2014/main" val="3089016980"/>
                  </a:ext>
                </a:extLst>
              </a:tr>
              <a:tr h="370840">
                <a:tc>
                  <a:txBody>
                    <a:bodyPr/>
                    <a:lstStyle/>
                    <a:p>
                      <a:pPr algn="ctr"/>
                      <a:r>
                        <a:rPr lang="en-US" dirty="0"/>
                        <a:t>High Speed Mode</a:t>
                      </a:r>
                    </a:p>
                  </a:txBody>
                  <a:tcPr/>
                </a:tc>
                <a:tc>
                  <a:txBody>
                    <a:bodyPr/>
                    <a:lstStyle/>
                    <a:p>
                      <a:pPr algn="ctr"/>
                      <a:r>
                        <a:rPr lang="en-US" dirty="0"/>
                        <a:t>Up to 3.4 Mbps</a:t>
                      </a:r>
                    </a:p>
                  </a:txBody>
                  <a:tcPr/>
                </a:tc>
                <a:extLst>
                  <a:ext uri="{0D108BD9-81ED-4DB2-BD59-A6C34878D82A}">
                    <a16:rowId xmlns:a16="http://schemas.microsoft.com/office/drawing/2014/main" val="1688398329"/>
                  </a:ext>
                </a:extLst>
              </a:tr>
            </a:tbl>
          </a:graphicData>
        </a:graphic>
      </p:graphicFrame>
      <p:sp>
        <p:nvSpPr>
          <p:cNvPr id="4" name="TextBox 3">
            <a:extLst>
              <a:ext uri="{FF2B5EF4-FFF2-40B4-BE49-F238E27FC236}">
                <a16:creationId xmlns:a16="http://schemas.microsoft.com/office/drawing/2014/main" id="{FF55B839-AF62-4D97-889C-A4205C881B79}"/>
              </a:ext>
            </a:extLst>
          </p:cNvPr>
          <p:cNvSpPr txBox="1"/>
          <p:nvPr/>
        </p:nvSpPr>
        <p:spPr>
          <a:xfrm>
            <a:off x="904240" y="3302000"/>
            <a:ext cx="10017760" cy="2554545"/>
          </a:xfrm>
          <a:prstGeom prst="rect">
            <a:avLst/>
          </a:prstGeom>
          <a:noFill/>
        </p:spPr>
        <p:txBody>
          <a:bodyPr wrap="square" rtlCol="0">
            <a:spAutoFit/>
          </a:bodyPr>
          <a:lstStyle/>
          <a:p>
            <a:r>
              <a:rPr lang="en-US" sz="2000" dirty="0">
                <a:solidFill>
                  <a:srgbClr val="FFFF00"/>
                </a:solidFill>
              </a:rPr>
              <a:t>Standard mode devices are not upward compatible; they cannot communicate with the devices of fast mode or above.</a:t>
            </a:r>
          </a:p>
          <a:p>
            <a:endParaRPr lang="en-US" sz="2000" dirty="0">
              <a:solidFill>
                <a:srgbClr val="FFFF00"/>
              </a:solidFill>
            </a:endParaRPr>
          </a:p>
          <a:p>
            <a:r>
              <a:rPr lang="en-US" sz="2000" dirty="0">
                <a:solidFill>
                  <a:srgbClr val="FFFF00"/>
                </a:solidFill>
              </a:rPr>
              <a:t>Fast mode devices are downward-compatible and can communicate with standard mode devices in I2C-bus system.</a:t>
            </a:r>
          </a:p>
          <a:p>
            <a:endParaRPr lang="en-US" sz="2000" dirty="0">
              <a:solidFill>
                <a:srgbClr val="FFFF00"/>
              </a:solidFill>
            </a:endParaRPr>
          </a:p>
          <a:p>
            <a:r>
              <a:rPr lang="en-US" sz="2000" dirty="0">
                <a:solidFill>
                  <a:srgbClr val="FFFF00"/>
                </a:solidFill>
              </a:rPr>
              <a:t>Fast mode devices are not upward compatible; they cannot communicate with the devices of fast mode+ or above.</a:t>
            </a:r>
          </a:p>
        </p:txBody>
      </p:sp>
    </p:spTree>
    <p:extLst>
      <p:ext uri="{BB962C8B-B14F-4D97-AF65-F5344CB8AC3E}">
        <p14:creationId xmlns:p14="http://schemas.microsoft.com/office/powerpoint/2010/main" val="207815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88A60C-A4B5-4962-AF30-C1B6E2D1BB4E}"/>
              </a:ext>
            </a:extLst>
          </p:cNvPr>
          <p:cNvSpPr txBox="1"/>
          <p:nvPr/>
        </p:nvSpPr>
        <p:spPr>
          <a:xfrm>
            <a:off x="1249680" y="-30480"/>
            <a:ext cx="9834880" cy="523220"/>
          </a:xfrm>
          <a:prstGeom prst="rect">
            <a:avLst/>
          </a:prstGeom>
          <a:noFill/>
        </p:spPr>
        <p:txBody>
          <a:bodyPr wrap="square" rtlCol="0">
            <a:spAutoFit/>
          </a:bodyPr>
          <a:lstStyle/>
          <a:p>
            <a:pPr algn="ctr"/>
            <a:r>
              <a:rPr lang="en-US" sz="2800" dirty="0"/>
              <a:t>I2C Protocol</a:t>
            </a:r>
          </a:p>
        </p:txBody>
      </p:sp>
      <p:sp>
        <p:nvSpPr>
          <p:cNvPr id="3" name="Rectangle 2">
            <a:extLst>
              <a:ext uri="{FF2B5EF4-FFF2-40B4-BE49-F238E27FC236}">
                <a16:creationId xmlns:a16="http://schemas.microsoft.com/office/drawing/2014/main" id="{984D9491-8E86-446A-A4EA-460EFDDD9B82}"/>
              </a:ext>
            </a:extLst>
          </p:cNvPr>
          <p:cNvSpPr/>
          <p:nvPr/>
        </p:nvSpPr>
        <p:spPr>
          <a:xfrm>
            <a:off x="609600" y="2428240"/>
            <a:ext cx="426720" cy="5181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 name="Rectangle 3">
            <a:extLst>
              <a:ext uri="{FF2B5EF4-FFF2-40B4-BE49-F238E27FC236}">
                <a16:creationId xmlns:a16="http://schemas.microsoft.com/office/drawing/2014/main" id="{6F90E387-6714-43FF-9281-48BF6444B199}"/>
              </a:ext>
            </a:extLst>
          </p:cNvPr>
          <p:cNvSpPr/>
          <p:nvPr/>
        </p:nvSpPr>
        <p:spPr>
          <a:xfrm>
            <a:off x="1076960" y="243840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A7</a:t>
            </a:r>
          </a:p>
        </p:txBody>
      </p:sp>
      <p:sp>
        <p:nvSpPr>
          <p:cNvPr id="5" name="Rectangle 4">
            <a:extLst>
              <a:ext uri="{FF2B5EF4-FFF2-40B4-BE49-F238E27FC236}">
                <a16:creationId xmlns:a16="http://schemas.microsoft.com/office/drawing/2014/main" id="{419564A2-73DA-4D96-BA9F-A64632D4EDF9}"/>
              </a:ext>
            </a:extLst>
          </p:cNvPr>
          <p:cNvSpPr/>
          <p:nvPr/>
        </p:nvSpPr>
        <p:spPr>
          <a:xfrm>
            <a:off x="1574800" y="243840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A6</a:t>
            </a:r>
          </a:p>
        </p:txBody>
      </p:sp>
      <p:sp>
        <p:nvSpPr>
          <p:cNvPr id="6" name="Rectangle 5">
            <a:extLst>
              <a:ext uri="{FF2B5EF4-FFF2-40B4-BE49-F238E27FC236}">
                <a16:creationId xmlns:a16="http://schemas.microsoft.com/office/drawing/2014/main" id="{394A719D-3075-4A00-A2BD-3ECEEFADE818}"/>
              </a:ext>
            </a:extLst>
          </p:cNvPr>
          <p:cNvSpPr/>
          <p:nvPr/>
        </p:nvSpPr>
        <p:spPr>
          <a:xfrm>
            <a:off x="2042160" y="243840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A5</a:t>
            </a:r>
          </a:p>
        </p:txBody>
      </p:sp>
      <p:sp>
        <p:nvSpPr>
          <p:cNvPr id="7" name="Rectangle 6">
            <a:extLst>
              <a:ext uri="{FF2B5EF4-FFF2-40B4-BE49-F238E27FC236}">
                <a16:creationId xmlns:a16="http://schemas.microsoft.com/office/drawing/2014/main" id="{599D0987-5E0F-4F46-8394-60368761E6D4}"/>
              </a:ext>
            </a:extLst>
          </p:cNvPr>
          <p:cNvSpPr/>
          <p:nvPr/>
        </p:nvSpPr>
        <p:spPr>
          <a:xfrm>
            <a:off x="2540000" y="244856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A4</a:t>
            </a:r>
          </a:p>
        </p:txBody>
      </p:sp>
      <p:sp>
        <p:nvSpPr>
          <p:cNvPr id="8" name="Rectangle 7">
            <a:extLst>
              <a:ext uri="{FF2B5EF4-FFF2-40B4-BE49-F238E27FC236}">
                <a16:creationId xmlns:a16="http://schemas.microsoft.com/office/drawing/2014/main" id="{296C5974-16BD-45F3-8AD5-7C4F08DA4FC9}"/>
              </a:ext>
            </a:extLst>
          </p:cNvPr>
          <p:cNvSpPr/>
          <p:nvPr/>
        </p:nvSpPr>
        <p:spPr>
          <a:xfrm>
            <a:off x="3027680" y="243840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A3</a:t>
            </a:r>
          </a:p>
        </p:txBody>
      </p:sp>
      <p:sp>
        <p:nvSpPr>
          <p:cNvPr id="9" name="Rectangle 8">
            <a:extLst>
              <a:ext uri="{FF2B5EF4-FFF2-40B4-BE49-F238E27FC236}">
                <a16:creationId xmlns:a16="http://schemas.microsoft.com/office/drawing/2014/main" id="{A3ABC813-DCD1-4A38-ADD6-84DC0BE1C40E}"/>
              </a:ext>
            </a:extLst>
          </p:cNvPr>
          <p:cNvSpPr/>
          <p:nvPr/>
        </p:nvSpPr>
        <p:spPr>
          <a:xfrm>
            <a:off x="3505200" y="243840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A2</a:t>
            </a:r>
          </a:p>
        </p:txBody>
      </p:sp>
      <p:sp>
        <p:nvSpPr>
          <p:cNvPr id="10" name="Rectangle 9">
            <a:extLst>
              <a:ext uri="{FF2B5EF4-FFF2-40B4-BE49-F238E27FC236}">
                <a16:creationId xmlns:a16="http://schemas.microsoft.com/office/drawing/2014/main" id="{94721185-73FE-47BD-9CB1-F2B0D9E5A72B}"/>
              </a:ext>
            </a:extLst>
          </p:cNvPr>
          <p:cNvSpPr/>
          <p:nvPr/>
        </p:nvSpPr>
        <p:spPr>
          <a:xfrm>
            <a:off x="3982720" y="2448560"/>
            <a:ext cx="42672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sp>
        <p:nvSpPr>
          <p:cNvPr id="11" name="Rectangle 10">
            <a:extLst>
              <a:ext uri="{FF2B5EF4-FFF2-40B4-BE49-F238E27FC236}">
                <a16:creationId xmlns:a16="http://schemas.microsoft.com/office/drawing/2014/main" id="{F43532EC-6E47-490A-AAC9-F9C9EDE8B194}"/>
              </a:ext>
            </a:extLst>
          </p:cNvPr>
          <p:cNvSpPr/>
          <p:nvPr/>
        </p:nvSpPr>
        <p:spPr>
          <a:xfrm>
            <a:off x="4460240" y="2448560"/>
            <a:ext cx="467360" cy="5181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R/W</a:t>
            </a:r>
          </a:p>
        </p:txBody>
      </p:sp>
      <p:sp>
        <p:nvSpPr>
          <p:cNvPr id="12" name="Rectangle 11">
            <a:extLst>
              <a:ext uri="{FF2B5EF4-FFF2-40B4-BE49-F238E27FC236}">
                <a16:creationId xmlns:a16="http://schemas.microsoft.com/office/drawing/2014/main" id="{B2F0407C-2335-4BEC-BD43-08302BC1E73C}"/>
              </a:ext>
            </a:extLst>
          </p:cNvPr>
          <p:cNvSpPr/>
          <p:nvPr/>
        </p:nvSpPr>
        <p:spPr>
          <a:xfrm>
            <a:off x="4988560" y="2448560"/>
            <a:ext cx="426720" cy="5181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ACK</a:t>
            </a:r>
          </a:p>
        </p:txBody>
      </p:sp>
      <p:sp>
        <p:nvSpPr>
          <p:cNvPr id="13" name="Rectangle 12">
            <a:extLst>
              <a:ext uri="{FF2B5EF4-FFF2-40B4-BE49-F238E27FC236}">
                <a16:creationId xmlns:a16="http://schemas.microsoft.com/office/drawing/2014/main" id="{5B046C22-815C-4901-A9A7-338F1C644A21}"/>
              </a:ext>
            </a:extLst>
          </p:cNvPr>
          <p:cNvSpPr/>
          <p:nvPr/>
        </p:nvSpPr>
        <p:spPr>
          <a:xfrm>
            <a:off x="5476240" y="244856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D7</a:t>
            </a:r>
          </a:p>
        </p:txBody>
      </p:sp>
      <p:sp>
        <p:nvSpPr>
          <p:cNvPr id="14" name="Rectangle 13">
            <a:extLst>
              <a:ext uri="{FF2B5EF4-FFF2-40B4-BE49-F238E27FC236}">
                <a16:creationId xmlns:a16="http://schemas.microsoft.com/office/drawing/2014/main" id="{EC5C9C82-7E84-46A8-AAC5-277F0E36C49B}"/>
              </a:ext>
            </a:extLst>
          </p:cNvPr>
          <p:cNvSpPr/>
          <p:nvPr/>
        </p:nvSpPr>
        <p:spPr>
          <a:xfrm>
            <a:off x="5963920" y="245872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D6</a:t>
            </a:r>
          </a:p>
        </p:txBody>
      </p:sp>
      <p:sp>
        <p:nvSpPr>
          <p:cNvPr id="15" name="Rectangle 14">
            <a:extLst>
              <a:ext uri="{FF2B5EF4-FFF2-40B4-BE49-F238E27FC236}">
                <a16:creationId xmlns:a16="http://schemas.microsoft.com/office/drawing/2014/main" id="{3716926E-2F1C-4E6F-AEF7-164C9CF8F712}"/>
              </a:ext>
            </a:extLst>
          </p:cNvPr>
          <p:cNvSpPr/>
          <p:nvPr/>
        </p:nvSpPr>
        <p:spPr>
          <a:xfrm>
            <a:off x="6441440" y="245872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D5</a:t>
            </a:r>
          </a:p>
        </p:txBody>
      </p:sp>
      <p:sp>
        <p:nvSpPr>
          <p:cNvPr id="16" name="Rectangle 15">
            <a:extLst>
              <a:ext uri="{FF2B5EF4-FFF2-40B4-BE49-F238E27FC236}">
                <a16:creationId xmlns:a16="http://schemas.microsoft.com/office/drawing/2014/main" id="{CD3B75DD-1C99-4B73-B75C-4B95667D60A6}"/>
              </a:ext>
            </a:extLst>
          </p:cNvPr>
          <p:cNvSpPr/>
          <p:nvPr/>
        </p:nvSpPr>
        <p:spPr>
          <a:xfrm>
            <a:off x="6908800" y="244856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D4</a:t>
            </a:r>
          </a:p>
        </p:txBody>
      </p:sp>
      <p:sp>
        <p:nvSpPr>
          <p:cNvPr id="17" name="Rectangle 16">
            <a:extLst>
              <a:ext uri="{FF2B5EF4-FFF2-40B4-BE49-F238E27FC236}">
                <a16:creationId xmlns:a16="http://schemas.microsoft.com/office/drawing/2014/main" id="{AA1619DA-2E56-49A9-825F-DF694273C3CF}"/>
              </a:ext>
            </a:extLst>
          </p:cNvPr>
          <p:cNvSpPr/>
          <p:nvPr/>
        </p:nvSpPr>
        <p:spPr>
          <a:xfrm>
            <a:off x="7396480" y="244856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D3</a:t>
            </a:r>
          </a:p>
        </p:txBody>
      </p:sp>
      <p:sp>
        <p:nvSpPr>
          <p:cNvPr id="18" name="Rectangle 17">
            <a:extLst>
              <a:ext uri="{FF2B5EF4-FFF2-40B4-BE49-F238E27FC236}">
                <a16:creationId xmlns:a16="http://schemas.microsoft.com/office/drawing/2014/main" id="{DD5B2975-4600-4EC9-8E47-0B52D0FF580A}"/>
              </a:ext>
            </a:extLst>
          </p:cNvPr>
          <p:cNvSpPr/>
          <p:nvPr/>
        </p:nvSpPr>
        <p:spPr>
          <a:xfrm>
            <a:off x="7884160" y="245872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D2</a:t>
            </a:r>
          </a:p>
        </p:txBody>
      </p:sp>
      <p:sp>
        <p:nvSpPr>
          <p:cNvPr id="19" name="Rectangle 18">
            <a:extLst>
              <a:ext uri="{FF2B5EF4-FFF2-40B4-BE49-F238E27FC236}">
                <a16:creationId xmlns:a16="http://schemas.microsoft.com/office/drawing/2014/main" id="{FF606464-3D82-4CAA-8521-AF49BA611AC3}"/>
              </a:ext>
            </a:extLst>
          </p:cNvPr>
          <p:cNvSpPr/>
          <p:nvPr/>
        </p:nvSpPr>
        <p:spPr>
          <a:xfrm>
            <a:off x="8382000" y="245872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D1</a:t>
            </a:r>
          </a:p>
        </p:txBody>
      </p:sp>
      <p:sp>
        <p:nvSpPr>
          <p:cNvPr id="20" name="Rectangle 19">
            <a:extLst>
              <a:ext uri="{FF2B5EF4-FFF2-40B4-BE49-F238E27FC236}">
                <a16:creationId xmlns:a16="http://schemas.microsoft.com/office/drawing/2014/main" id="{8560B5A3-064A-484E-84FB-C65C2A130A8F}"/>
              </a:ext>
            </a:extLst>
          </p:cNvPr>
          <p:cNvSpPr/>
          <p:nvPr/>
        </p:nvSpPr>
        <p:spPr>
          <a:xfrm>
            <a:off x="8869680" y="2458720"/>
            <a:ext cx="426720" cy="5181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D0</a:t>
            </a:r>
          </a:p>
        </p:txBody>
      </p:sp>
      <p:sp>
        <p:nvSpPr>
          <p:cNvPr id="21" name="Rectangle 20">
            <a:extLst>
              <a:ext uri="{FF2B5EF4-FFF2-40B4-BE49-F238E27FC236}">
                <a16:creationId xmlns:a16="http://schemas.microsoft.com/office/drawing/2014/main" id="{DD272643-92D9-4B74-8581-899FD5DB2E99}"/>
              </a:ext>
            </a:extLst>
          </p:cNvPr>
          <p:cNvSpPr/>
          <p:nvPr/>
        </p:nvSpPr>
        <p:spPr>
          <a:xfrm>
            <a:off x="9347200" y="2458720"/>
            <a:ext cx="426720" cy="5181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ACK</a:t>
            </a:r>
          </a:p>
        </p:txBody>
      </p:sp>
      <p:sp>
        <p:nvSpPr>
          <p:cNvPr id="22" name="Rectangle 21">
            <a:extLst>
              <a:ext uri="{FF2B5EF4-FFF2-40B4-BE49-F238E27FC236}">
                <a16:creationId xmlns:a16="http://schemas.microsoft.com/office/drawing/2014/main" id="{9F6442F5-D0EA-4D9F-B0F1-D1A30D27091B}"/>
              </a:ext>
            </a:extLst>
          </p:cNvPr>
          <p:cNvSpPr/>
          <p:nvPr/>
        </p:nvSpPr>
        <p:spPr>
          <a:xfrm>
            <a:off x="9855200" y="2468880"/>
            <a:ext cx="426720" cy="5181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t>
            </a:r>
          </a:p>
        </p:txBody>
      </p:sp>
      <p:cxnSp>
        <p:nvCxnSpPr>
          <p:cNvPr id="24" name="Straight Connector 23">
            <a:extLst>
              <a:ext uri="{FF2B5EF4-FFF2-40B4-BE49-F238E27FC236}">
                <a16:creationId xmlns:a16="http://schemas.microsoft.com/office/drawing/2014/main" id="{AA832768-D48C-44FD-9425-33099E859C6F}"/>
              </a:ext>
            </a:extLst>
          </p:cNvPr>
          <p:cNvCxnSpPr/>
          <p:nvPr/>
        </p:nvCxnSpPr>
        <p:spPr>
          <a:xfrm>
            <a:off x="4693920" y="261112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D0FCA4-38C7-4E50-82A7-9CB01200CD16}"/>
              </a:ext>
            </a:extLst>
          </p:cNvPr>
          <p:cNvCxnSpPr>
            <a:stCxn id="11" idx="0"/>
          </p:cNvCxnSpPr>
          <p:nvPr/>
        </p:nvCxnSpPr>
        <p:spPr>
          <a:xfrm flipV="1">
            <a:off x="4693920" y="1178560"/>
            <a:ext cx="0" cy="1270000"/>
          </a:xfrm>
          <a:prstGeom prst="line">
            <a:avLst/>
          </a:prstGeom>
          <a:ln w="381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0E102D4-F381-40EA-8C53-69C517128C7B}"/>
              </a:ext>
            </a:extLst>
          </p:cNvPr>
          <p:cNvCxnSpPr/>
          <p:nvPr/>
        </p:nvCxnSpPr>
        <p:spPr>
          <a:xfrm>
            <a:off x="3982720" y="1178560"/>
            <a:ext cx="1432560" cy="0"/>
          </a:xfrm>
          <a:prstGeom prst="straightConnector1">
            <a:avLst/>
          </a:prstGeom>
          <a:ln w="38100">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125359-3BBC-480A-8E83-DE960C6AE059}"/>
              </a:ext>
            </a:extLst>
          </p:cNvPr>
          <p:cNvSpPr txBox="1"/>
          <p:nvPr/>
        </p:nvSpPr>
        <p:spPr>
          <a:xfrm>
            <a:off x="5334000" y="853440"/>
            <a:ext cx="3931919" cy="646331"/>
          </a:xfrm>
          <a:prstGeom prst="rect">
            <a:avLst/>
          </a:prstGeom>
          <a:noFill/>
        </p:spPr>
        <p:txBody>
          <a:bodyPr wrap="square" rtlCol="0">
            <a:spAutoFit/>
          </a:bodyPr>
          <a:lstStyle/>
          <a:p>
            <a:r>
              <a:rPr lang="en-US" dirty="0">
                <a:solidFill>
                  <a:srgbClr val="FFFF00"/>
                </a:solidFill>
              </a:rPr>
              <a:t>R/W = 0 indicates master wants to write/transmit the data to the slave</a:t>
            </a:r>
          </a:p>
        </p:txBody>
      </p:sp>
      <p:cxnSp>
        <p:nvCxnSpPr>
          <p:cNvPr id="32" name="Straight Connector 31">
            <a:extLst>
              <a:ext uri="{FF2B5EF4-FFF2-40B4-BE49-F238E27FC236}">
                <a16:creationId xmlns:a16="http://schemas.microsoft.com/office/drawing/2014/main" id="{DA3AFD18-52E5-415C-8F11-DA38002E345F}"/>
              </a:ext>
            </a:extLst>
          </p:cNvPr>
          <p:cNvCxnSpPr>
            <a:cxnSpLocks/>
          </p:cNvCxnSpPr>
          <p:nvPr/>
        </p:nvCxnSpPr>
        <p:spPr>
          <a:xfrm>
            <a:off x="5638800" y="904240"/>
            <a:ext cx="243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2A8FAAC-F042-48E8-8D21-962A19778806}"/>
              </a:ext>
            </a:extLst>
          </p:cNvPr>
          <p:cNvSpPr txBox="1"/>
          <p:nvPr/>
        </p:nvSpPr>
        <p:spPr>
          <a:xfrm>
            <a:off x="721360" y="843280"/>
            <a:ext cx="3931919" cy="646331"/>
          </a:xfrm>
          <a:prstGeom prst="rect">
            <a:avLst/>
          </a:prstGeom>
          <a:noFill/>
        </p:spPr>
        <p:txBody>
          <a:bodyPr wrap="square" rtlCol="0">
            <a:spAutoFit/>
          </a:bodyPr>
          <a:lstStyle/>
          <a:p>
            <a:r>
              <a:rPr lang="en-US" dirty="0">
                <a:solidFill>
                  <a:srgbClr val="FFFF00"/>
                </a:solidFill>
              </a:rPr>
              <a:t>R/W = 1 indicates master wants to read/receive the data from the slave</a:t>
            </a:r>
          </a:p>
        </p:txBody>
      </p:sp>
      <p:cxnSp>
        <p:nvCxnSpPr>
          <p:cNvPr id="35" name="Straight Connector 34">
            <a:extLst>
              <a:ext uri="{FF2B5EF4-FFF2-40B4-BE49-F238E27FC236}">
                <a16:creationId xmlns:a16="http://schemas.microsoft.com/office/drawing/2014/main" id="{6E99B111-8F2C-4408-95BE-8FA7CD86142B}"/>
              </a:ext>
            </a:extLst>
          </p:cNvPr>
          <p:cNvCxnSpPr>
            <a:cxnSpLocks/>
          </p:cNvCxnSpPr>
          <p:nvPr/>
        </p:nvCxnSpPr>
        <p:spPr>
          <a:xfrm>
            <a:off x="1026160" y="863600"/>
            <a:ext cx="243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31EF36-C4D3-4907-B889-8B07F44E09EC}"/>
              </a:ext>
            </a:extLst>
          </p:cNvPr>
          <p:cNvCxnSpPr/>
          <p:nvPr/>
        </p:nvCxnSpPr>
        <p:spPr>
          <a:xfrm flipV="1">
            <a:off x="822960" y="2981960"/>
            <a:ext cx="0" cy="655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4E72FAD5-85FC-43AF-A755-C456D3953FE1}"/>
              </a:ext>
            </a:extLst>
          </p:cNvPr>
          <p:cNvSpPr/>
          <p:nvPr/>
        </p:nvSpPr>
        <p:spPr>
          <a:xfrm rot="16200000">
            <a:off x="2488836" y="1761237"/>
            <a:ext cx="426720" cy="2979942"/>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55979C3C-0F52-443E-BB5E-636EF5BC42FD}"/>
              </a:ext>
            </a:extLst>
          </p:cNvPr>
          <p:cNvSpPr/>
          <p:nvPr/>
        </p:nvSpPr>
        <p:spPr>
          <a:xfrm rot="16200000">
            <a:off x="7127235" y="1553314"/>
            <a:ext cx="518160" cy="3373110"/>
          </a:xfrm>
          <a:prstGeom prst="leftBrac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0236EAA-1E94-4D5F-BF73-624A2CF36EA8}"/>
              </a:ext>
            </a:extLst>
          </p:cNvPr>
          <p:cNvSpPr txBox="1"/>
          <p:nvPr/>
        </p:nvSpPr>
        <p:spPr>
          <a:xfrm>
            <a:off x="223528" y="3718560"/>
            <a:ext cx="1209030" cy="646331"/>
          </a:xfrm>
          <a:prstGeom prst="rect">
            <a:avLst/>
          </a:prstGeom>
          <a:noFill/>
        </p:spPr>
        <p:txBody>
          <a:bodyPr wrap="square" rtlCol="0">
            <a:spAutoFit/>
          </a:bodyPr>
          <a:lstStyle/>
          <a:p>
            <a:pPr algn="ctr"/>
            <a:r>
              <a:rPr lang="en-US" dirty="0"/>
              <a:t>Start Condition</a:t>
            </a:r>
          </a:p>
        </p:txBody>
      </p:sp>
      <p:sp>
        <p:nvSpPr>
          <p:cNvPr id="42" name="TextBox 41">
            <a:extLst>
              <a:ext uri="{FF2B5EF4-FFF2-40B4-BE49-F238E27FC236}">
                <a16:creationId xmlns:a16="http://schemas.microsoft.com/office/drawing/2014/main" id="{D66DE528-9B5E-45D2-8F84-618F7E036157}"/>
              </a:ext>
            </a:extLst>
          </p:cNvPr>
          <p:cNvSpPr txBox="1"/>
          <p:nvPr/>
        </p:nvSpPr>
        <p:spPr>
          <a:xfrm>
            <a:off x="1696720" y="3830320"/>
            <a:ext cx="2301243" cy="646331"/>
          </a:xfrm>
          <a:prstGeom prst="rect">
            <a:avLst/>
          </a:prstGeom>
          <a:noFill/>
        </p:spPr>
        <p:txBody>
          <a:bodyPr wrap="square" rtlCol="0">
            <a:spAutoFit/>
          </a:bodyPr>
          <a:lstStyle/>
          <a:p>
            <a:r>
              <a:rPr lang="en-US" dirty="0"/>
              <a:t>7 or10 – bit Address of the slave device</a:t>
            </a:r>
          </a:p>
        </p:txBody>
      </p:sp>
      <p:cxnSp>
        <p:nvCxnSpPr>
          <p:cNvPr id="43" name="Straight Arrow Connector 42">
            <a:extLst>
              <a:ext uri="{FF2B5EF4-FFF2-40B4-BE49-F238E27FC236}">
                <a16:creationId xmlns:a16="http://schemas.microsoft.com/office/drawing/2014/main" id="{5AE6ED72-879C-4BE6-8597-31FEFF03030B}"/>
              </a:ext>
            </a:extLst>
          </p:cNvPr>
          <p:cNvCxnSpPr/>
          <p:nvPr/>
        </p:nvCxnSpPr>
        <p:spPr>
          <a:xfrm flipV="1">
            <a:off x="4663440" y="2992120"/>
            <a:ext cx="0" cy="655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2EE831-4977-475B-85E3-B1A498BCF446}"/>
              </a:ext>
            </a:extLst>
          </p:cNvPr>
          <p:cNvSpPr txBox="1"/>
          <p:nvPr/>
        </p:nvSpPr>
        <p:spPr>
          <a:xfrm>
            <a:off x="4064008" y="3728720"/>
            <a:ext cx="1209030" cy="584775"/>
          </a:xfrm>
          <a:prstGeom prst="rect">
            <a:avLst/>
          </a:prstGeom>
          <a:noFill/>
        </p:spPr>
        <p:txBody>
          <a:bodyPr wrap="square" rtlCol="0">
            <a:spAutoFit/>
          </a:bodyPr>
          <a:lstStyle/>
          <a:p>
            <a:pPr algn="ctr"/>
            <a:r>
              <a:rPr lang="en-US" sz="1600" dirty="0"/>
              <a:t>Read/Write bit</a:t>
            </a:r>
          </a:p>
        </p:txBody>
      </p:sp>
      <p:cxnSp>
        <p:nvCxnSpPr>
          <p:cNvPr id="45" name="Straight Arrow Connector 44">
            <a:extLst>
              <a:ext uri="{FF2B5EF4-FFF2-40B4-BE49-F238E27FC236}">
                <a16:creationId xmlns:a16="http://schemas.microsoft.com/office/drawing/2014/main" id="{84A66A8D-D3AB-49B5-834E-81D738B97191}"/>
              </a:ext>
            </a:extLst>
          </p:cNvPr>
          <p:cNvCxnSpPr/>
          <p:nvPr/>
        </p:nvCxnSpPr>
        <p:spPr>
          <a:xfrm flipV="1">
            <a:off x="9560560" y="3002280"/>
            <a:ext cx="0" cy="655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B9BC702-B3E7-476D-A2FE-EE18AA186157}"/>
              </a:ext>
            </a:extLst>
          </p:cNvPr>
          <p:cNvSpPr txBox="1"/>
          <p:nvPr/>
        </p:nvSpPr>
        <p:spPr>
          <a:xfrm>
            <a:off x="8961127" y="3738880"/>
            <a:ext cx="1351263" cy="830997"/>
          </a:xfrm>
          <a:prstGeom prst="rect">
            <a:avLst/>
          </a:prstGeom>
          <a:noFill/>
        </p:spPr>
        <p:txBody>
          <a:bodyPr wrap="square" rtlCol="0">
            <a:spAutoFit/>
          </a:bodyPr>
          <a:lstStyle/>
          <a:p>
            <a:pPr algn="ctr"/>
            <a:r>
              <a:rPr lang="en-US" sz="1600" dirty="0">
                <a:solidFill>
                  <a:srgbClr val="FF9933"/>
                </a:solidFill>
              </a:rPr>
              <a:t>Data Acknowledge bit</a:t>
            </a:r>
          </a:p>
        </p:txBody>
      </p:sp>
      <p:cxnSp>
        <p:nvCxnSpPr>
          <p:cNvPr id="47" name="Straight Arrow Connector 46">
            <a:extLst>
              <a:ext uri="{FF2B5EF4-FFF2-40B4-BE49-F238E27FC236}">
                <a16:creationId xmlns:a16="http://schemas.microsoft.com/office/drawing/2014/main" id="{E4C49D86-4B78-40B5-8F81-168BC09FFA26}"/>
              </a:ext>
            </a:extLst>
          </p:cNvPr>
          <p:cNvCxnSpPr>
            <a:cxnSpLocks/>
          </p:cNvCxnSpPr>
          <p:nvPr/>
        </p:nvCxnSpPr>
        <p:spPr>
          <a:xfrm flipV="1">
            <a:off x="10160000" y="2941320"/>
            <a:ext cx="0" cy="330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569F012-7DB0-49E0-AA25-CB5C6294E2ED}"/>
              </a:ext>
            </a:extLst>
          </p:cNvPr>
          <p:cNvSpPr txBox="1"/>
          <p:nvPr/>
        </p:nvSpPr>
        <p:spPr>
          <a:xfrm>
            <a:off x="9560567" y="3271520"/>
            <a:ext cx="1351263" cy="338554"/>
          </a:xfrm>
          <a:prstGeom prst="rect">
            <a:avLst/>
          </a:prstGeom>
          <a:noFill/>
        </p:spPr>
        <p:txBody>
          <a:bodyPr wrap="square" rtlCol="0">
            <a:spAutoFit/>
          </a:bodyPr>
          <a:lstStyle/>
          <a:p>
            <a:pPr algn="ctr"/>
            <a:r>
              <a:rPr lang="en-US" sz="1600" dirty="0"/>
              <a:t>Stop bit</a:t>
            </a:r>
          </a:p>
        </p:txBody>
      </p:sp>
      <p:cxnSp>
        <p:nvCxnSpPr>
          <p:cNvPr id="50" name="Straight Arrow Connector 49">
            <a:extLst>
              <a:ext uri="{FF2B5EF4-FFF2-40B4-BE49-F238E27FC236}">
                <a16:creationId xmlns:a16="http://schemas.microsoft.com/office/drawing/2014/main" id="{1AAC4C3A-0747-450A-8E96-51CEC8ECE2E6}"/>
              </a:ext>
            </a:extLst>
          </p:cNvPr>
          <p:cNvCxnSpPr>
            <a:cxnSpLocks/>
          </p:cNvCxnSpPr>
          <p:nvPr/>
        </p:nvCxnSpPr>
        <p:spPr>
          <a:xfrm flipV="1">
            <a:off x="5318759" y="3068320"/>
            <a:ext cx="5081" cy="1290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AB852F6-FAA3-4230-9B94-77D1AF8D5FF6}"/>
              </a:ext>
            </a:extLst>
          </p:cNvPr>
          <p:cNvSpPr txBox="1"/>
          <p:nvPr/>
        </p:nvSpPr>
        <p:spPr>
          <a:xfrm>
            <a:off x="4460241" y="4358640"/>
            <a:ext cx="2255520" cy="584775"/>
          </a:xfrm>
          <a:prstGeom prst="rect">
            <a:avLst/>
          </a:prstGeom>
          <a:noFill/>
        </p:spPr>
        <p:txBody>
          <a:bodyPr wrap="square" rtlCol="0">
            <a:spAutoFit/>
          </a:bodyPr>
          <a:lstStyle/>
          <a:p>
            <a:pPr algn="ctr"/>
            <a:r>
              <a:rPr lang="en-US" sz="1600" dirty="0">
                <a:solidFill>
                  <a:srgbClr val="92D050"/>
                </a:solidFill>
              </a:rPr>
              <a:t>Address matching Slave acknowledges </a:t>
            </a:r>
          </a:p>
        </p:txBody>
      </p:sp>
      <p:sp>
        <p:nvSpPr>
          <p:cNvPr id="54" name="TextBox 53">
            <a:extLst>
              <a:ext uri="{FF2B5EF4-FFF2-40B4-BE49-F238E27FC236}">
                <a16:creationId xmlns:a16="http://schemas.microsoft.com/office/drawing/2014/main" id="{11AD01B0-BE39-43B1-AE86-A68FCEAF8ED0}"/>
              </a:ext>
            </a:extLst>
          </p:cNvPr>
          <p:cNvSpPr txBox="1"/>
          <p:nvPr/>
        </p:nvSpPr>
        <p:spPr>
          <a:xfrm>
            <a:off x="1361440" y="5212080"/>
            <a:ext cx="950976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9966"/>
                </a:solidFill>
              </a:rPr>
              <a:t>Every byte put on SDA line must be 8-bit long</a:t>
            </a:r>
          </a:p>
          <a:p>
            <a:pPr marL="342900" indent="-342900">
              <a:buFont typeface="Arial" panose="020B0604020202020204" pitchFamily="34" charset="0"/>
              <a:buChar char="•"/>
            </a:pPr>
            <a:r>
              <a:rPr lang="en-US" sz="2400" dirty="0">
                <a:solidFill>
                  <a:srgbClr val="FF9966"/>
                </a:solidFill>
              </a:rPr>
              <a:t>Each byte must be followed by an acknowledgement bit</a:t>
            </a:r>
          </a:p>
          <a:p>
            <a:pPr marL="342900" indent="-342900">
              <a:buFont typeface="Arial" panose="020B0604020202020204" pitchFamily="34" charset="0"/>
              <a:buChar char="•"/>
            </a:pPr>
            <a:r>
              <a:rPr lang="en-US" sz="2400" dirty="0">
                <a:solidFill>
                  <a:srgbClr val="FF9966"/>
                </a:solidFill>
              </a:rPr>
              <a:t>Data is transferred with the MSB first</a:t>
            </a:r>
          </a:p>
        </p:txBody>
      </p:sp>
    </p:spTree>
    <p:extLst>
      <p:ext uri="{BB962C8B-B14F-4D97-AF65-F5344CB8AC3E}">
        <p14:creationId xmlns:p14="http://schemas.microsoft.com/office/powerpoint/2010/main" val="409419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DAB1A-574B-4922-861A-CB34D43D6FBD}"/>
              </a:ext>
            </a:extLst>
          </p:cNvPr>
          <p:cNvSpPr txBox="1"/>
          <p:nvPr/>
        </p:nvSpPr>
        <p:spPr>
          <a:xfrm>
            <a:off x="1214121" y="349089"/>
            <a:ext cx="10154919" cy="646331"/>
          </a:xfrm>
          <a:prstGeom prst="rect">
            <a:avLst/>
          </a:prstGeom>
          <a:noFill/>
        </p:spPr>
        <p:txBody>
          <a:bodyPr wrap="square" rtlCol="0">
            <a:spAutoFit/>
          </a:bodyPr>
          <a:lstStyle/>
          <a:p>
            <a:pPr algn="ctr"/>
            <a:r>
              <a:rPr lang="en-US" sz="3600" u="sng" dirty="0">
                <a:solidFill>
                  <a:srgbClr val="FF9966"/>
                </a:solidFill>
              </a:rPr>
              <a:t>I2C START and STOP conditions</a:t>
            </a:r>
          </a:p>
        </p:txBody>
      </p:sp>
      <p:pic>
        <p:nvPicPr>
          <p:cNvPr id="3074" name="Picture 2" descr="Image result for i2c start and stop condition">
            <a:extLst>
              <a:ext uri="{FF2B5EF4-FFF2-40B4-BE49-F238E27FC236}">
                <a16:creationId xmlns:a16="http://schemas.microsoft.com/office/drawing/2014/main" id="{6EDA0C18-56D4-4183-9F92-F0840881B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524" y="1202350"/>
            <a:ext cx="9007097" cy="2483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054D4F-A7A0-4BAB-9F8D-2ED3E2798808}"/>
              </a:ext>
            </a:extLst>
          </p:cNvPr>
          <p:cNvSpPr txBox="1"/>
          <p:nvPr/>
        </p:nvSpPr>
        <p:spPr>
          <a:xfrm>
            <a:off x="1330384" y="4099663"/>
            <a:ext cx="9662964" cy="261610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FF00"/>
                </a:solidFill>
              </a:rPr>
              <a:t>A HIGH to LOW transition on the SDA line while SCL is HIGH defines a START condition.</a:t>
            </a:r>
          </a:p>
          <a:p>
            <a:pPr marL="342900" indent="-342900">
              <a:buFont typeface="Arial" panose="020B0604020202020204" pitchFamily="34" charset="0"/>
              <a:buChar char="•"/>
            </a:pPr>
            <a:endParaRPr lang="en-US" sz="1400" dirty="0">
              <a:solidFill>
                <a:srgbClr val="FFFF00"/>
              </a:solidFill>
            </a:endParaRPr>
          </a:p>
          <a:p>
            <a:pPr marL="342900" indent="-342900">
              <a:buFont typeface="Arial" panose="020B0604020202020204" pitchFamily="34" charset="0"/>
              <a:buChar char="•"/>
            </a:pPr>
            <a:r>
              <a:rPr lang="en-US" sz="2400" dirty="0">
                <a:solidFill>
                  <a:srgbClr val="FFFF00"/>
                </a:solidFill>
              </a:rPr>
              <a:t>A LOW to HIGH transition on the SDA line while SCL is HIGH defines a STOP condition.</a:t>
            </a:r>
          </a:p>
          <a:p>
            <a:pPr marL="342900" indent="-342900">
              <a:buFont typeface="Arial" panose="020B0604020202020204" pitchFamily="34" charset="0"/>
              <a:buChar char="•"/>
            </a:pPr>
            <a:endParaRPr lang="en-US" sz="1200" dirty="0">
              <a:solidFill>
                <a:srgbClr val="FFFF00"/>
              </a:solidFill>
            </a:endParaRPr>
          </a:p>
          <a:p>
            <a:pPr marL="342900" indent="-342900">
              <a:buFont typeface="Arial" panose="020B0604020202020204" pitchFamily="34" charset="0"/>
              <a:buChar char="•"/>
            </a:pPr>
            <a:r>
              <a:rPr lang="en-US" sz="2400" dirty="0">
                <a:solidFill>
                  <a:srgbClr val="FFFF00"/>
                </a:solidFill>
              </a:rPr>
              <a:t>After bus is released both the SDA and SCL lines stays HIGH</a:t>
            </a:r>
          </a:p>
          <a:p>
            <a:pPr marL="342900" indent="-342900">
              <a:buFont typeface="Arial" panose="020B0604020202020204" pitchFamily="34" charset="0"/>
              <a:buChar char="•"/>
            </a:pPr>
            <a:endParaRPr lang="en-US" dirty="0">
              <a:solidFill>
                <a:srgbClr val="FFFF00"/>
              </a:solidFill>
            </a:endParaRPr>
          </a:p>
        </p:txBody>
      </p:sp>
    </p:spTree>
    <p:extLst>
      <p:ext uri="{BB962C8B-B14F-4D97-AF65-F5344CB8AC3E}">
        <p14:creationId xmlns:p14="http://schemas.microsoft.com/office/powerpoint/2010/main" val="325435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dirty="0">
                <a:solidFill>
                  <a:srgbClr val="FFC000"/>
                </a:solidFill>
              </a:rPr>
              <a:t>Microcontroller vs Microprocessor </a:t>
            </a:r>
            <a:br>
              <a:rPr lang="en-IN" sz="2400" dirty="0">
                <a:solidFill>
                  <a:srgbClr val="FFC000"/>
                </a:solidFill>
              </a:rPr>
            </a:br>
            <a:r>
              <a:rPr lang="en-IN" sz="2400" dirty="0">
                <a:solidFill>
                  <a:srgbClr val="FFC000"/>
                </a:solidFill>
              </a:rPr>
              <a:t>and SoC Architectures</a:t>
            </a:r>
          </a:p>
        </p:txBody>
      </p:sp>
    </p:spTree>
    <p:extLst>
      <p:ext uri="{BB962C8B-B14F-4D97-AF65-F5344CB8AC3E}">
        <p14:creationId xmlns:p14="http://schemas.microsoft.com/office/powerpoint/2010/main" val="730621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E3872-4731-4130-8D53-D45D3EA40E7D}"/>
              </a:ext>
            </a:extLst>
          </p:cNvPr>
          <p:cNvSpPr txBox="1"/>
          <p:nvPr/>
        </p:nvSpPr>
        <p:spPr>
          <a:xfrm>
            <a:off x="1544320" y="599440"/>
            <a:ext cx="9550400" cy="2431435"/>
          </a:xfrm>
          <a:prstGeom prst="rect">
            <a:avLst/>
          </a:prstGeom>
          <a:noFill/>
        </p:spPr>
        <p:txBody>
          <a:bodyPr wrap="square" rtlCol="0">
            <a:spAutoFit/>
          </a:bodyPr>
          <a:lstStyle/>
          <a:p>
            <a:r>
              <a:rPr lang="en-US" sz="3200" b="1" u="sng" dirty="0">
                <a:solidFill>
                  <a:srgbClr val="FFC000"/>
                </a:solidFill>
              </a:rPr>
              <a:t>Data Validity:</a:t>
            </a:r>
          </a:p>
          <a:p>
            <a:endParaRPr lang="en-US" sz="1000" b="1" u="sng" dirty="0">
              <a:solidFill>
                <a:srgbClr val="FFC000"/>
              </a:solidFill>
            </a:endParaRPr>
          </a:p>
          <a:p>
            <a:pPr marL="342900" indent="-342900">
              <a:buFont typeface="Arial" panose="020B0604020202020204" pitchFamily="34" charset="0"/>
              <a:buChar char="•"/>
            </a:pPr>
            <a:r>
              <a:rPr lang="en-US" sz="2400" dirty="0">
                <a:solidFill>
                  <a:srgbClr val="FFFF00"/>
                </a:solidFill>
              </a:rPr>
              <a:t>The data on the SDA line must be stable during the SCL is HIGH.</a:t>
            </a:r>
          </a:p>
          <a:p>
            <a:pPr marL="342900" indent="-342900">
              <a:buFont typeface="Arial" panose="020B0604020202020204" pitchFamily="34" charset="0"/>
              <a:buChar char="•"/>
            </a:pPr>
            <a:r>
              <a:rPr lang="en-US" sz="2400" dirty="0">
                <a:solidFill>
                  <a:srgbClr val="FFFF00"/>
                </a:solidFill>
              </a:rPr>
              <a:t>The HIGH or LOW state of the data line can only change when the clock signal on the SCL line is LOW. One clock pulse is generated for each data bit is transferred.</a:t>
            </a:r>
            <a:r>
              <a:rPr lang="en-US" sz="3200" dirty="0">
                <a:solidFill>
                  <a:srgbClr val="FFFF00"/>
                </a:solidFill>
              </a:rPr>
              <a:t> </a:t>
            </a:r>
            <a:endParaRPr lang="en-US" sz="2800" dirty="0">
              <a:solidFill>
                <a:srgbClr val="FFFF00"/>
              </a:solidFill>
            </a:endParaRPr>
          </a:p>
        </p:txBody>
      </p:sp>
      <p:pic>
        <p:nvPicPr>
          <p:cNvPr id="4098" name="Picture 2" descr="Image result for bit transfer on I2C">
            <a:extLst>
              <a:ext uri="{FF2B5EF4-FFF2-40B4-BE49-F238E27FC236}">
                <a16:creationId xmlns:a16="http://schemas.microsoft.com/office/drawing/2014/main" id="{72F6150C-1233-4932-A706-45DB7D0F8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088" y="2932887"/>
            <a:ext cx="7346022"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905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i2c nack">
            <a:extLst>
              <a:ext uri="{FF2B5EF4-FFF2-40B4-BE49-F238E27FC236}">
                <a16:creationId xmlns:a16="http://schemas.microsoft.com/office/drawing/2014/main" id="{286C6CFE-F625-49A6-AB9A-F7285177A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266" y="926619"/>
            <a:ext cx="7417942" cy="224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045C5D-A499-4CC6-8073-C3FBEAFB148F}"/>
              </a:ext>
            </a:extLst>
          </p:cNvPr>
          <p:cNvSpPr txBox="1"/>
          <p:nvPr/>
        </p:nvSpPr>
        <p:spPr>
          <a:xfrm>
            <a:off x="1643865" y="3332031"/>
            <a:ext cx="9677143" cy="3477875"/>
          </a:xfrm>
          <a:prstGeom prst="rect">
            <a:avLst/>
          </a:prstGeom>
          <a:noFill/>
        </p:spPr>
        <p:txBody>
          <a:bodyPr wrap="square">
            <a:spAutoFit/>
          </a:bodyPr>
          <a:lstStyle/>
          <a:p>
            <a:pPr marL="342900" indent="-342900">
              <a:buFont typeface="Arial" panose="020B0604020202020204" pitchFamily="34" charset="0"/>
              <a:buChar char="•"/>
            </a:pPr>
            <a:r>
              <a:rPr lang="en-US" sz="2800" dirty="0">
                <a:solidFill>
                  <a:srgbClr val="FFFF00"/>
                </a:solidFill>
              </a:rPr>
              <a:t>ACK means SDA line is pulled to HIGH while SCL is HIGH.</a:t>
            </a:r>
          </a:p>
          <a:p>
            <a:pPr marL="342900" indent="-342900">
              <a:buFont typeface="Arial" panose="020B0604020202020204" pitchFamily="34" charset="0"/>
              <a:buChar char="•"/>
            </a:pPr>
            <a:endParaRPr lang="en-US" sz="1600" dirty="0">
              <a:solidFill>
                <a:srgbClr val="FFFF00"/>
              </a:solidFill>
            </a:endParaRPr>
          </a:p>
          <a:p>
            <a:pPr marL="342900" indent="-342900">
              <a:buFont typeface="Arial" panose="020B0604020202020204" pitchFamily="34" charset="0"/>
              <a:buChar char="•"/>
            </a:pPr>
            <a:r>
              <a:rPr lang="en-US" sz="2800" dirty="0">
                <a:solidFill>
                  <a:srgbClr val="FFFF00"/>
                </a:solidFill>
              </a:rPr>
              <a:t>NACK means SDA line is pulled to HIGH while SCL is HIGH.</a:t>
            </a:r>
          </a:p>
          <a:p>
            <a:pPr marL="342900" indent="-342900">
              <a:buFont typeface="Arial" panose="020B0604020202020204" pitchFamily="34" charset="0"/>
              <a:buChar char="•"/>
            </a:pPr>
            <a:endParaRPr lang="en-US" sz="1600" dirty="0">
              <a:solidFill>
                <a:srgbClr val="FFFF00"/>
              </a:solidFill>
            </a:endParaRPr>
          </a:p>
          <a:p>
            <a:pPr marL="342900" indent="-342900">
              <a:buFont typeface="Arial" panose="020B0604020202020204" pitchFamily="34" charset="0"/>
              <a:buChar char="•"/>
            </a:pPr>
            <a:r>
              <a:rPr lang="en-US" sz="2800" dirty="0">
                <a:solidFill>
                  <a:srgbClr val="FFFF00"/>
                </a:solidFill>
              </a:rPr>
              <a:t>When master receives NACK then either it abnormally terminates the transaction by generating STOP condition or generates repeated START condition to start a new transfer.</a:t>
            </a:r>
          </a:p>
          <a:p>
            <a:pPr marL="342900" indent="-342900">
              <a:buFont typeface="Arial" panose="020B0604020202020204" pitchFamily="34" charset="0"/>
              <a:buChar char="•"/>
            </a:pPr>
            <a:endParaRPr lang="en-US" sz="2000" dirty="0">
              <a:solidFill>
                <a:srgbClr val="FFFF00"/>
              </a:solidFill>
            </a:endParaRPr>
          </a:p>
          <a:p>
            <a:pPr marL="342900" indent="-342900">
              <a:buFont typeface="Arial" panose="020B0604020202020204" pitchFamily="34" charset="0"/>
              <a:buChar char="•"/>
            </a:pPr>
            <a:r>
              <a:rPr lang="en-US" sz="2800" dirty="0">
                <a:solidFill>
                  <a:srgbClr val="FFFF00"/>
                </a:solidFill>
              </a:rPr>
              <a:t>The acknowledgement takes place after every byte.</a:t>
            </a:r>
          </a:p>
        </p:txBody>
      </p:sp>
      <p:sp>
        <p:nvSpPr>
          <p:cNvPr id="8" name="TextBox 7">
            <a:extLst>
              <a:ext uri="{FF2B5EF4-FFF2-40B4-BE49-F238E27FC236}">
                <a16:creationId xmlns:a16="http://schemas.microsoft.com/office/drawing/2014/main" id="{69512409-2EAE-427C-84F0-E5D1697C6B10}"/>
              </a:ext>
            </a:extLst>
          </p:cNvPr>
          <p:cNvSpPr txBox="1"/>
          <p:nvPr/>
        </p:nvSpPr>
        <p:spPr>
          <a:xfrm>
            <a:off x="1366521" y="144299"/>
            <a:ext cx="10154919" cy="646331"/>
          </a:xfrm>
          <a:prstGeom prst="rect">
            <a:avLst/>
          </a:prstGeom>
          <a:noFill/>
        </p:spPr>
        <p:txBody>
          <a:bodyPr wrap="square" rtlCol="0">
            <a:spAutoFit/>
          </a:bodyPr>
          <a:lstStyle/>
          <a:p>
            <a:pPr algn="ctr"/>
            <a:r>
              <a:rPr lang="en-US" sz="3600" u="sng" dirty="0">
                <a:solidFill>
                  <a:srgbClr val="FF9966"/>
                </a:solidFill>
              </a:rPr>
              <a:t>ACK and NACK conditions</a:t>
            </a:r>
          </a:p>
        </p:txBody>
      </p:sp>
    </p:spTree>
    <p:extLst>
      <p:ext uri="{BB962C8B-B14F-4D97-AF65-F5344CB8AC3E}">
        <p14:creationId xmlns:p14="http://schemas.microsoft.com/office/powerpoint/2010/main" val="4090152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BEA9C8-3FCD-41CD-9EBE-B34507F0F89C}"/>
              </a:ext>
            </a:extLst>
          </p:cNvPr>
          <p:cNvSpPr txBox="1"/>
          <p:nvPr/>
        </p:nvSpPr>
        <p:spPr>
          <a:xfrm>
            <a:off x="1027419" y="674646"/>
            <a:ext cx="10541284" cy="5755422"/>
          </a:xfrm>
          <a:prstGeom prst="rect">
            <a:avLst/>
          </a:prstGeom>
          <a:noFill/>
        </p:spPr>
        <p:txBody>
          <a:bodyPr wrap="square">
            <a:spAutoFit/>
          </a:bodyPr>
          <a:lstStyle/>
          <a:p>
            <a:r>
              <a:rPr lang="en-US" sz="3200" b="1" dirty="0">
                <a:solidFill>
                  <a:srgbClr val="FFFF00"/>
                </a:solidFill>
              </a:rPr>
              <a:t>Conditions that lead to the generation of a NACK:</a:t>
            </a:r>
            <a:r>
              <a:rPr lang="en-US" sz="2800" b="1" dirty="0">
                <a:solidFill>
                  <a:srgbClr val="FFFF00"/>
                </a:solidFill>
              </a:rPr>
              <a:t> </a:t>
            </a:r>
          </a:p>
          <a:p>
            <a:endParaRPr lang="en-US" sz="2800" dirty="0">
              <a:solidFill>
                <a:srgbClr val="FFFF00"/>
              </a:solidFill>
            </a:endParaRPr>
          </a:p>
          <a:p>
            <a:pPr marL="457200" indent="-457200">
              <a:buAutoNum type="arabicPeriod"/>
            </a:pPr>
            <a:r>
              <a:rPr lang="en-US" sz="2800" dirty="0">
                <a:solidFill>
                  <a:srgbClr val="FFFF00"/>
                </a:solidFill>
              </a:rPr>
              <a:t>The receiver is unable to receive or transmit because it is performing some real-time function and is not ready to start communication with the master. </a:t>
            </a:r>
          </a:p>
          <a:p>
            <a:pPr marL="457200" indent="-457200">
              <a:buAutoNum type="arabicPeriod"/>
            </a:pPr>
            <a:endParaRPr lang="en-US" sz="2800" dirty="0">
              <a:solidFill>
                <a:srgbClr val="FFFF00"/>
              </a:solidFill>
            </a:endParaRPr>
          </a:p>
          <a:p>
            <a:pPr marL="457200" indent="-457200">
              <a:buAutoNum type="arabicPeriod"/>
            </a:pPr>
            <a:r>
              <a:rPr lang="en-US" sz="2800" dirty="0">
                <a:solidFill>
                  <a:srgbClr val="FFFF00"/>
                </a:solidFill>
              </a:rPr>
              <a:t>During the transfer, the receiver gets data or commands that it does not understand. </a:t>
            </a:r>
          </a:p>
          <a:p>
            <a:pPr marL="457200" indent="-457200">
              <a:buAutoNum type="arabicPeriod"/>
            </a:pPr>
            <a:endParaRPr lang="en-US" sz="2800" dirty="0">
              <a:solidFill>
                <a:srgbClr val="FFFF00"/>
              </a:solidFill>
            </a:endParaRPr>
          </a:p>
          <a:p>
            <a:pPr marL="457200" indent="-457200">
              <a:buAutoNum type="arabicPeriod"/>
            </a:pPr>
            <a:r>
              <a:rPr lang="en-US" sz="2800" dirty="0">
                <a:solidFill>
                  <a:srgbClr val="FFFF00"/>
                </a:solidFill>
              </a:rPr>
              <a:t>During the transfer, the receiver cannot receive any more data bytes. </a:t>
            </a:r>
          </a:p>
          <a:p>
            <a:pPr marL="457200" indent="-457200">
              <a:buAutoNum type="arabicPeriod"/>
            </a:pPr>
            <a:endParaRPr lang="en-US" sz="2800" dirty="0">
              <a:solidFill>
                <a:srgbClr val="FFFF00"/>
              </a:solidFill>
            </a:endParaRPr>
          </a:p>
          <a:p>
            <a:pPr marL="457200" indent="-457200">
              <a:buAutoNum type="arabicPeriod"/>
            </a:pPr>
            <a:r>
              <a:rPr lang="en-US" sz="2800" dirty="0">
                <a:solidFill>
                  <a:srgbClr val="FFFF00"/>
                </a:solidFill>
              </a:rPr>
              <a:t>A master-receiver is done reading data and indicates this to the slave through a NACK. </a:t>
            </a:r>
          </a:p>
        </p:txBody>
      </p:sp>
    </p:spTree>
    <p:extLst>
      <p:ext uri="{BB962C8B-B14F-4D97-AF65-F5344CB8AC3E}">
        <p14:creationId xmlns:p14="http://schemas.microsoft.com/office/powerpoint/2010/main" val="352726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19F732-67B8-4255-B8FB-EA27CD958DE1}"/>
              </a:ext>
            </a:extLst>
          </p:cNvPr>
          <p:cNvSpPr txBox="1"/>
          <p:nvPr/>
        </p:nvSpPr>
        <p:spPr>
          <a:xfrm>
            <a:off x="1066800" y="207076"/>
            <a:ext cx="10444480" cy="5778505"/>
          </a:xfrm>
          <a:prstGeom prst="rect">
            <a:avLst/>
          </a:prstGeom>
          <a:noFill/>
        </p:spPr>
        <p:txBody>
          <a:bodyPr wrap="square" rtlCol="0">
            <a:spAutoFit/>
          </a:bodyPr>
          <a:lstStyle/>
          <a:p>
            <a:r>
              <a:rPr lang="en-US" sz="4400" b="1" dirty="0">
                <a:solidFill>
                  <a:srgbClr val="C00000"/>
                </a:solidFill>
              </a:rPr>
              <a:t>Remember….</a:t>
            </a:r>
          </a:p>
          <a:p>
            <a:pPr marL="285750" indent="-285750">
              <a:buFont typeface="Arial" panose="020B0604020202020204" pitchFamily="34" charset="0"/>
              <a:buChar char="•"/>
            </a:pPr>
            <a:r>
              <a:rPr lang="en-US" sz="2400" dirty="0">
                <a:solidFill>
                  <a:srgbClr val="FFFF00"/>
                </a:solidFill>
              </a:rPr>
              <a:t>The master generates all the clock pulses.</a:t>
            </a:r>
          </a:p>
          <a:p>
            <a:pPr marL="285750" indent="-285750">
              <a:buFont typeface="Arial" panose="020B0604020202020204" pitchFamily="34" charset="0"/>
              <a:buChar char="•"/>
            </a:pPr>
            <a:endParaRPr lang="en-US" sz="1200" dirty="0">
              <a:solidFill>
                <a:srgbClr val="FFFF00"/>
              </a:solidFill>
            </a:endParaRPr>
          </a:p>
          <a:p>
            <a:pPr marL="285750" indent="-285750">
              <a:buFont typeface="Arial" panose="020B0604020202020204" pitchFamily="34" charset="0"/>
              <a:buChar char="•"/>
            </a:pPr>
            <a:r>
              <a:rPr lang="en-US" sz="2400" dirty="0">
                <a:solidFill>
                  <a:srgbClr val="FFFF00"/>
                </a:solidFill>
              </a:rPr>
              <a:t>START and STOP conditions are always generated by the master.</a:t>
            </a:r>
          </a:p>
          <a:p>
            <a:pPr marL="285750" indent="-285750">
              <a:buFont typeface="Arial" panose="020B0604020202020204" pitchFamily="34" charset="0"/>
              <a:buChar char="•"/>
            </a:pPr>
            <a:endParaRPr lang="en-US" sz="800" dirty="0">
              <a:solidFill>
                <a:srgbClr val="FFFF00"/>
              </a:solidFill>
            </a:endParaRPr>
          </a:p>
          <a:p>
            <a:pPr marL="285750" indent="-285750">
              <a:buFont typeface="Arial" panose="020B0604020202020204" pitchFamily="34" charset="0"/>
              <a:buChar char="•"/>
            </a:pPr>
            <a:r>
              <a:rPr lang="en-US" sz="2400" dirty="0">
                <a:solidFill>
                  <a:srgbClr val="FFFF00"/>
                </a:solidFill>
              </a:rPr>
              <a:t>The bus is considered to be busy after the START condition.</a:t>
            </a:r>
          </a:p>
          <a:p>
            <a:pPr marL="285750" indent="-285750">
              <a:buFont typeface="Arial" panose="020B0604020202020204" pitchFamily="34" charset="0"/>
              <a:buChar char="•"/>
            </a:pPr>
            <a:endParaRPr lang="en-US" sz="1000" dirty="0">
              <a:solidFill>
                <a:srgbClr val="FFFF00"/>
              </a:solidFill>
            </a:endParaRPr>
          </a:p>
          <a:p>
            <a:pPr marL="285750" indent="-285750">
              <a:buFont typeface="Arial" panose="020B0604020202020204" pitchFamily="34" charset="0"/>
              <a:buChar char="•"/>
            </a:pPr>
            <a:r>
              <a:rPr lang="en-US" sz="2400" dirty="0">
                <a:solidFill>
                  <a:srgbClr val="FFFF00"/>
                </a:solidFill>
              </a:rPr>
              <a:t>The bus is considered to be free after the STOP condition.</a:t>
            </a:r>
          </a:p>
          <a:p>
            <a:pPr marL="285750" indent="-285750">
              <a:buFont typeface="Arial" panose="020B0604020202020204" pitchFamily="34" charset="0"/>
              <a:buChar char="•"/>
            </a:pPr>
            <a:endParaRPr lang="en-US" sz="1050" dirty="0">
              <a:solidFill>
                <a:srgbClr val="FFFF00"/>
              </a:solidFill>
            </a:endParaRPr>
          </a:p>
          <a:p>
            <a:pPr marL="285750" indent="-285750">
              <a:buFont typeface="Arial" panose="020B0604020202020204" pitchFamily="34" charset="0"/>
              <a:buChar char="•"/>
            </a:pPr>
            <a:r>
              <a:rPr lang="en-US" sz="2400" dirty="0">
                <a:solidFill>
                  <a:srgbClr val="FFFF00"/>
                </a:solidFill>
              </a:rPr>
              <a:t>When the bus is free another master(if any) can get the chance to claim the bus.</a:t>
            </a:r>
          </a:p>
          <a:p>
            <a:pPr marL="285750" indent="-285750">
              <a:buFont typeface="Arial" panose="020B0604020202020204" pitchFamily="34" charset="0"/>
              <a:buChar char="•"/>
            </a:pPr>
            <a:endParaRPr lang="en-US" sz="1000" dirty="0">
              <a:solidFill>
                <a:srgbClr val="FFFF00"/>
              </a:solidFill>
            </a:endParaRPr>
          </a:p>
          <a:p>
            <a:pPr marL="285750" indent="-285750">
              <a:buFont typeface="Arial" panose="020B0604020202020204" pitchFamily="34" charset="0"/>
              <a:buChar char="•"/>
            </a:pPr>
            <a:r>
              <a:rPr lang="en-US" sz="2400" dirty="0">
                <a:solidFill>
                  <a:srgbClr val="FFFF00"/>
                </a:solidFill>
              </a:rPr>
              <a:t>The bus stays busy if a repeated START is generated without STOP condition.</a:t>
            </a:r>
          </a:p>
          <a:p>
            <a:pPr marL="285750" indent="-285750">
              <a:buFont typeface="Arial" panose="020B0604020202020204" pitchFamily="34" charset="0"/>
              <a:buChar char="•"/>
            </a:pPr>
            <a:endParaRPr lang="en-US" sz="1100" dirty="0">
              <a:solidFill>
                <a:srgbClr val="FFFF00"/>
              </a:solidFill>
            </a:endParaRPr>
          </a:p>
          <a:p>
            <a:pPr marL="285750" indent="-285750">
              <a:buFont typeface="Arial" panose="020B0604020202020204" pitchFamily="34" charset="0"/>
              <a:buChar char="•"/>
            </a:pPr>
            <a:r>
              <a:rPr lang="en-US" sz="2400" dirty="0">
                <a:solidFill>
                  <a:srgbClr val="FFFF00"/>
                </a:solidFill>
              </a:rPr>
              <a:t>Most of the MCU’s I2C peripherals supports both master or slave modes.</a:t>
            </a:r>
          </a:p>
          <a:p>
            <a:pPr marL="285750" indent="-285750">
              <a:buFont typeface="Arial" panose="020B0604020202020204" pitchFamily="34" charset="0"/>
              <a:buChar char="•"/>
            </a:pPr>
            <a:endParaRPr lang="en-US" sz="1100" dirty="0">
              <a:solidFill>
                <a:srgbClr val="FFFF00"/>
              </a:solidFill>
            </a:endParaRPr>
          </a:p>
          <a:p>
            <a:pPr marL="285750" indent="-285750">
              <a:buFont typeface="Arial" panose="020B0604020202020204" pitchFamily="34" charset="0"/>
              <a:buChar char="•"/>
            </a:pPr>
            <a:r>
              <a:rPr lang="en-US" sz="2400" dirty="0">
                <a:solidFill>
                  <a:srgbClr val="FFFF00"/>
                </a:solidFill>
              </a:rPr>
              <a:t>We no need to configure the mode because when the device generates the START condition it automatically becomes master and when it generates the STOP condition it goes back to the slave mode. </a:t>
            </a:r>
          </a:p>
        </p:txBody>
      </p:sp>
    </p:spTree>
    <p:extLst>
      <p:ext uri="{BB962C8B-B14F-4D97-AF65-F5344CB8AC3E}">
        <p14:creationId xmlns:p14="http://schemas.microsoft.com/office/powerpoint/2010/main" val="383586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19F732-67B8-4255-B8FB-EA27CD958DE1}"/>
              </a:ext>
            </a:extLst>
          </p:cNvPr>
          <p:cNvSpPr txBox="1"/>
          <p:nvPr/>
        </p:nvSpPr>
        <p:spPr>
          <a:xfrm>
            <a:off x="1066800" y="227628"/>
            <a:ext cx="10444480" cy="5232202"/>
          </a:xfrm>
          <a:prstGeom prst="rect">
            <a:avLst/>
          </a:prstGeom>
          <a:noFill/>
        </p:spPr>
        <p:txBody>
          <a:bodyPr wrap="square" rtlCol="0">
            <a:spAutoFit/>
          </a:bodyPr>
          <a:lstStyle/>
          <a:p>
            <a:r>
              <a:rPr lang="en-US" sz="4800" b="1" dirty="0">
                <a:solidFill>
                  <a:srgbClr val="C00000"/>
                </a:solidFill>
              </a:rPr>
              <a:t>Remember….</a:t>
            </a:r>
          </a:p>
          <a:p>
            <a:pPr marL="285750" indent="-285750">
              <a:buFont typeface="Arial" panose="020B0604020202020204" pitchFamily="34" charset="0"/>
              <a:buChar char="•"/>
            </a:pPr>
            <a:endParaRPr lang="en-US" sz="1600" dirty="0">
              <a:solidFill>
                <a:srgbClr val="FFFF00"/>
              </a:solidFill>
            </a:endParaRPr>
          </a:p>
          <a:p>
            <a:pPr marL="285750" indent="-285750">
              <a:buFont typeface="Arial" panose="020B0604020202020204" pitchFamily="34" charset="0"/>
              <a:buChar char="•"/>
            </a:pPr>
            <a:r>
              <a:rPr lang="en-US" sz="2800" b="1" dirty="0">
                <a:solidFill>
                  <a:srgbClr val="00B0F0"/>
                </a:solidFill>
              </a:rPr>
              <a:t>Clock-stretching : </a:t>
            </a:r>
          </a:p>
          <a:p>
            <a:r>
              <a:rPr lang="en-US" sz="2800" dirty="0">
                <a:solidFill>
                  <a:srgbClr val="00B0F0"/>
                </a:solidFill>
              </a:rPr>
              <a:t>	When slave is busy in receiving data it will pull the SCL line to LOW 	so that master cannot send the data</a:t>
            </a:r>
          </a:p>
          <a:p>
            <a:pPr marL="285750" indent="-285750">
              <a:buFont typeface="Arial" panose="020B0604020202020204" pitchFamily="34" charset="0"/>
              <a:buChar char="•"/>
            </a:pPr>
            <a:endParaRPr lang="en-US" dirty="0">
              <a:solidFill>
                <a:srgbClr val="00B0F0"/>
              </a:solidFill>
            </a:endParaRPr>
          </a:p>
          <a:p>
            <a:pPr marL="285750" indent="-285750">
              <a:buFont typeface="Arial" panose="020B0604020202020204" pitchFamily="34" charset="0"/>
              <a:buChar char="•"/>
            </a:pPr>
            <a:r>
              <a:rPr lang="en-US" sz="2800" b="1" dirty="0">
                <a:solidFill>
                  <a:srgbClr val="00B0F0"/>
                </a:solidFill>
              </a:rPr>
              <a:t>Bus arbitration:  </a:t>
            </a:r>
          </a:p>
          <a:p>
            <a:r>
              <a:rPr lang="en-US" sz="2800" dirty="0">
                <a:solidFill>
                  <a:srgbClr val="00B0F0"/>
                </a:solidFill>
              </a:rPr>
              <a:t>	It may happen that two masters start a transfer at the same time. 	During the transfer, the masters constantly monitor SDA and SCL. If 	one of them detects that SDA is low when it should actually be high, it 	assumes that another master is active and immediately stops its 	transfer. This process is called arbitration.</a:t>
            </a:r>
          </a:p>
        </p:txBody>
      </p:sp>
    </p:spTree>
    <p:extLst>
      <p:ext uri="{BB962C8B-B14F-4D97-AF65-F5344CB8AC3E}">
        <p14:creationId xmlns:p14="http://schemas.microsoft.com/office/powerpoint/2010/main" val="1212385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b="1" dirty="0">
                <a:solidFill>
                  <a:srgbClr val="FFC000"/>
                </a:solidFill>
              </a:rPr>
              <a:t>SPI(</a:t>
            </a:r>
            <a:r>
              <a:rPr lang="en-US" sz="2400" b="1" dirty="0">
                <a:solidFill>
                  <a:srgbClr val="FFC000"/>
                </a:solidFill>
              </a:rPr>
              <a:t>Serial Peripheral Interface) protocol</a:t>
            </a:r>
            <a:endParaRPr lang="en-IN" sz="2400" b="1" dirty="0">
              <a:solidFill>
                <a:srgbClr val="FFC000"/>
              </a:solidFill>
            </a:endParaRPr>
          </a:p>
        </p:txBody>
      </p:sp>
    </p:spTree>
    <p:extLst>
      <p:ext uri="{BB962C8B-B14F-4D97-AF65-F5344CB8AC3E}">
        <p14:creationId xmlns:p14="http://schemas.microsoft.com/office/powerpoint/2010/main" val="4165267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A14DADF-6464-42E8-BA72-30BFF98B7475}"/>
              </a:ext>
            </a:extLst>
          </p:cNvPr>
          <p:cNvSpPr/>
          <p:nvPr/>
        </p:nvSpPr>
        <p:spPr>
          <a:xfrm>
            <a:off x="5219120" y="1420840"/>
            <a:ext cx="2321175" cy="315818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F0A2DB12-782C-41DC-B2B5-3F33FD3039FC}"/>
              </a:ext>
            </a:extLst>
          </p:cNvPr>
          <p:cNvSpPr/>
          <p:nvPr/>
        </p:nvSpPr>
        <p:spPr>
          <a:xfrm>
            <a:off x="1927274" y="1936653"/>
            <a:ext cx="3024554" cy="264472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Master</a:t>
            </a:r>
          </a:p>
          <a:p>
            <a:pPr algn="ctr"/>
            <a:r>
              <a:rPr lang="en-IN" sz="2400" dirty="0"/>
              <a:t>MCU</a:t>
            </a:r>
            <a:endParaRPr lang="en-US" sz="3600" dirty="0"/>
          </a:p>
        </p:txBody>
      </p:sp>
      <p:sp>
        <p:nvSpPr>
          <p:cNvPr id="5" name="TextBox 4">
            <a:extLst>
              <a:ext uri="{FF2B5EF4-FFF2-40B4-BE49-F238E27FC236}">
                <a16:creationId xmlns:a16="http://schemas.microsoft.com/office/drawing/2014/main" id="{CC178544-4AF4-45E4-BF53-A5D9B6740552}"/>
              </a:ext>
            </a:extLst>
          </p:cNvPr>
          <p:cNvSpPr txBox="1"/>
          <p:nvPr/>
        </p:nvSpPr>
        <p:spPr>
          <a:xfrm>
            <a:off x="4248447" y="2222696"/>
            <a:ext cx="872197" cy="369332"/>
          </a:xfrm>
          <a:prstGeom prst="rect">
            <a:avLst/>
          </a:prstGeom>
          <a:noFill/>
        </p:spPr>
        <p:txBody>
          <a:bodyPr wrap="square" rtlCol="0">
            <a:spAutoFit/>
          </a:bodyPr>
          <a:lstStyle/>
          <a:p>
            <a:r>
              <a:rPr lang="en-IN" dirty="0"/>
              <a:t>SCLK</a:t>
            </a:r>
            <a:endParaRPr lang="en-US" dirty="0"/>
          </a:p>
        </p:txBody>
      </p:sp>
      <p:sp>
        <p:nvSpPr>
          <p:cNvPr id="6" name="TextBox 5">
            <a:extLst>
              <a:ext uri="{FF2B5EF4-FFF2-40B4-BE49-F238E27FC236}">
                <a16:creationId xmlns:a16="http://schemas.microsoft.com/office/drawing/2014/main" id="{56AFC5AD-014F-4872-B20B-E0392A70AC6C}"/>
              </a:ext>
            </a:extLst>
          </p:cNvPr>
          <p:cNvSpPr txBox="1"/>
          <p:nvPr/>
        </p:nvSpPr>
        <p:spPr>
          <a:xfrm>
            <a:off x="4217964" y="2740856"/>
            <a:ext cx="872197" cy="369332"/>
          </a:xfrm>
          <a:prstGeom prst="rect">
            <a:avLst/>
          </a:prstGeom>
          <a:noFill/>
        </p:spPr>
        <p:txBody>
          <a:bodyPr wrap="square" rtlCol="0">
            <a:spAutoFit/>
          </a:bodyPr>
          <a:lstStyle/>
          <a:p>
            <a:r>
              <a:rPr lang="en-IN" dirty="0"/>
              <a:t>MOSI</a:t>
            </a:r>
            <a:endParaRPr lang="en-US" dirty="0"/>
          </a:p>
        </p:txBody>
      </p:sp>
      <p:sp>
        <p:nvSpPr>
          <p:cNvPr id="7" name="TextBox 6">
            <a:extLst>
              <a:ext uri="{FF2B5EF4-FFF2-40B4-BE49-F238E27FC236}">
                <a16:creationId xmlns:a16="http://schemas.microsoft.com/office/drawing/2014/main" id="{F6F683A6-730E-4F4A-AE73-16F7EF8C2B69}"/>
              </a:ext>
            </a:extLst>
          </p:cNvPr>
          <p:cNvSpPr txBox="1"/>
          <p:nvPr/>
        </p:nvSpPr>
        <p:spPr>
          <a:xfrm>
            <a:off x="4248447" y="3259016"/>
            <a:ext cx="872197" cy="369332"/>
          </a:xfrm>
          <a:prstGeom prst="rect">
            <a:avLst/>
          </a:prstGeom>
          <a:noFill/>
        </p:spPr>
        <p:txBody>
          <a:bodyPr wrap="square" rtlCol="0">
            <a:spAutoFit/>
          </a:bodyPr>
          <a:lstStyle/>
          <a:p>
            <a:r>
              <a:rPr lang="en-IN" dirty="0"/>
              <a:t>MISO</a:t>
            </a:r>
            <a:endParaRPr lang="en-US" dirty="0"/>
          </a:p>
        </p:txBody>
      </p:sp>
      <p:sp>
        <p:nvSpPr>
          <p:cNvPr id="8" name="TextBox 7">
            <a:extLst>
              <a:ext uri="{FF2B5EF4-FFF2-40B4-BE49-F238E27FC236}">
                <a16:creationId xmlns:a16="http://schemas.microsoft.com/office/drawing/2014/main" id="{7EDBD295-A585-4D1D-8BF6-D9C1F0BCC819}"/>
              </a:ext>
            </a:extLst>
          </p:cNvPr>
          <p:cNvSpPr txBox="1"/>
          <p:nvPr/>
        </p:nvSpPr>
        <p:spPr>
          <a:xfrm>
            <a:off x="4227340" y="3847514"/>
            <a:ext cx="872197" cy="369332"/>
          </a:xfrm>
          <a:prstGeom prst="rect">
            <a:avLst/>
          </a:prstGeom>
          <a:noFill/>
        </p:spPr>
        <p:txBody>
          <a:bodyPr wrap="square" rtlCol="0">
            <a:spAutoFit/>
          </a:bodyPr>
          <a:lstStyle/>
          <a:p>
            <a:r>
              <a:rPr lang="en-IN" dirty="0"/>
              <a:t>gpio1</a:t>
            </a:r>
            <a:endParaRPr lang="en-US" dirty="0"/>
          </a:p>
        </p:txBody>
      </p:sp>
      <p:sp>
        <p:nvSpPr>
          <p:cNvPr id="9" name="Rectangle: Rounded Corners 8">
            <a:extLst>
              <a:ext uri="{FF2B5EF4-FFF2-40B4-BE49-F238E27FC236}">
                <a16:creationId xmlns:a16="http://schemas.microsoft.com/office/drawing/2014/main" id="{A4E832BD-B89E-418F-92F6-2DCB393F7D25}"/>
              </a:ext>
            </a:extLst>
          </p:cNvPr>
          <p:cNvSpPr/>
          <p:nvPr/>
        </p:nvSpPr>
        <p:spPr>
          <a:xfrm>
            <a:off x="7889634" y="1934305"/>
            <a:ext cx="3024554" cy="26447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p>
        </p:txBody>
      </p:sp>
      <p:sp>
        <p:nvSpPr>
          <p:cNvPr id="10" name="TextBox 9">
            <a:extLst>
              <a:ext uri="{FF2B5EF4-FFF2-40B4-BE49-F238E27FC236}">
                <a16:creationId xmlns:a16="http://schemas.microsoft.com/office/drawing/2014/main" id="{755C7623-67E8-4978-98E2-87EBA8691389}"/>
              </a:ext>
            </a:extLst>
          </p:cNvPr>
          <p:cNvSpPr txBox="1"/>
          <p:nvPr/>
        </p:nvSpPr>
        <p:spPr>
          <a:xfrm>
            <a:off x="8002178" y="2220348"/>
            <a:ext cx="872197" cy="369332"/>
          </a:xfrm>
          <a:prstGeom prst="rect">
            <a:avLst/>
          </a:prstGeom>
          <a:noFill/>
        </p:spPr>
        <p:txBody>
          <a:bodyPr wrap="square" rtlCol="0">
            <a:spAutoFit/>
          </a:bodyPr>
          <a:lstStyle/>
          <a:p>
            <a:r>
              <a:rPr lang="en-IN" dirty="0"/>
              <a:t>SCLK</a:t>
            </a:r>
            <a:endParaRPr lang="en-US" dirty="0"/>
          </a:p>
        </p:txBody>
      </p:sp>
      <p:sp>
        <p:nvSpPr>
          <p:cNvPr id="11" name="TextBox 10">
            <a:extLst>
              <a:ext uri="{FF2B5EF4-FFF2-40B4-BE49-F238E27FC236}">
                <a16:creationId xmlns:a16="http://schemas.microsoft.com/office/drawing/2014/main" id="{5D986AF0-EC4E-494E-98CE-FD4D44240BB3}"/>
              </a:ext>
            </a:extLst>
          </p:cNvPr>
          <p:cNvSpPr txBox="1"/>
          <p:nvPr/>
        </p:nvSpPr>
        <p:spPr>
          <a:xfrm>
            <a:off x="7971695" y="2738508"/>
            <a:ext cx="872197" cy="369332"/>
          </a:xfrm>
          <a:prstGeom prst="rect">
            <a:avLst/>
          </a:prstGeom>
          <a:noFill/>
        </p:spPr>
        <p:txBody>
          <a:bodyPr wrap="square" rtlCol="0">
            <a:spAutoFit/>
          </a:bodyPr>
          <a:lstStyle/>
          <a:p>
            <a:r>
              <a:rPr lang="en-IN" dirty="0"/>
              <a:t>MOSI</a:t>
            </a:r>
            <a:endParaRPr lang="en-US" dirty="0"/>
          </a:p>
        </p:txBody>
      </p:sp>
      <p:sp>
        <p:nvSpPr>
          <p:cNvPr id="12" name="TextBox 11">
            <a:extLst>
              <a:ext uri="{FF2B5EF4-FFF2-40B4-BE49-F238E27FC236}">
                <a16:creationId xmlns:a16="http://schemas.microsoft.com/office/drawing/2014/main" id="{05419BEB-0D29-4F73-9583-2AEAC94C6006}"/>
              </a:ext>
            </a:extLst>
          </p:cNvPr>
          <p:cNvSpPr txBox="1"/>
          <p:nvPr/>
        </p:nvSpPr>
        <p:spPr>
          <a:xfrm>
            <a:off x="8002178" y="3256668"/>
            <a:ext cx="872197" cy="369332"/>
          </a:xfrm>
          <a:prstGeom prst="rect">
            <a:avLst/>
          </a:prstGeom>
          <a:noFill/>
        </p:spPr>
        <p:txBody>
          <a:bodyPr wrap="square" rtlCol="0">
            <a:spAutoFit/>
          </a:bodyPr>
          <a:lstStyle/>
          <a:p>
            <a:r>
              <a:rPr lang="en-IN" dirty="0"/>
              <a:t>MISO</a:t>
            </a:r>
            <a:endParaRPr lang="en-US" dirty="0"/>
          </a:p>
        </p:txBody>
      </p:sp>
      <p:sp>
        <p:nvSpPr>
          <p:cNvPr id="13" name="TextBox 12">
            <a:extLst>
              <a:ext uri="{FF2B5EF4-FFF2-40B4-BE49-F238E27FC236}">
                <a16:creationId xmlns:a16="http://schemas.microsoft.com/office/drawing/2014/main" id="{508E9B86-51EC-45F7-B587-E14EEE5FA4F9}"/>
              </a:ext>
            </a:extLst>
          </p:cNvPr>
          <p:cNvSpPr txBox="1"/>
          <p:nvPr/>
        </p:nvSpPr>
        <p:spPr>
          <a:xfrm>
            <a:off x="8051412" y="3845166"/>
            <a:ext cx="529884" cy="369332"/>
          </a:xfrm>
          <a:prstGeom prst="rect">
            <a:avLst/>
          </a:prstGeom>
          <a:noFill/>
        </p:spPr>
        <p:txBody>
          <a:bodyPr wrap="square" rtlCol="0">
            <a:spAutoFit/>
          </a:bodyPr>
          <a:lstStyle/>
          <a:p>
            <a:r>
              <a:rPr lang="en-IN" dirty="0"/>
              <a:t>SS</a:t>
            </a:r>
            <a:endParaRPr lang="en-US" dirty="0"/>
          </a:p>
        </p:txBody>
      </p:sp>
      <p:cxnSp>
        <p:nvCxnSpPr>
          <p:cNvPr id="15" name="Straight Connector 14">
            <a:extLst>
              <a:ext uri="{FF2B5EF4-FFF2-40B4-BE49-F238E27FC236}">
                <a16:creationId xmlns:a16="http://schemas.microsoft.com/office/drawing/2014/main" id="{94BF57B6-F767-4449-B147-A31897DF091E}"/>
              </a:ext>
            </a:extLst>
          </p:cNvPr>
          <p:cNvCxnSpPr>
            <a:cxnSpLocks/>
          </p:cNvCxnSpPr>
          <p:nvPr/>
        </p:nvCxnSpPr>
        <p:spPr>
          <a:xfrm flipH="1">
            <a:off x="8159262" y="3918516"/>
            <a:ext cx="2250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6D70098-D8A1-415C-B3D5-DFC70D00DDF3}"/>
              </a:ext>
            </a:extLst>
          </p:cNvPr>
          <p:cNvSpPr txBox="1"/>
          <p:nvPr/>
        </p:nvSpPr>
        <p:spPr>
          <a:xfrm>
            <a:off x="8874375" y="2560322"/>
            <a:ext cx="1760800" cy="1538883"/>
          </a:xfrm>
          <a:prstGeom prst="rect">
            <a:avLst/>
          </a:prstGeom>
          <a:noFill/>
        </p:spPr>
        <p:txBody>
          <a:bodyPr wrap="square" rtlCol="0">
            <a:spAutoFit/>
          </a:bodyPr>
          <a:lstStyle/>
          <a:p>
            <a:pPr algn="ctr"/>
            <a:r>
              <a:rPr lang="en-IN" sz="2800" dirty="0"/>
              <a:t>Slave</a:t>
            </a:r>
          </a:p>
          <a:p>
            <a:pPr algn="ctr"/>
            <a:r>
              <a:rPr lang="en-IN" dirty="0"/>
              <a:t> </a:t>
            </a:r>
            <a:r>
              <a:rPr lang="en-IN" sz="1600" dirty="0"/>
              <a:t>(Sensors,  EEPROM, SDCARD, Display, </a:t>
            </a:r>
            <a:r>
              <a:rPr lang="en-IN" sz="1600" dirty="0" err="1"/>
              <a:t>Wifi</a:t>
            </a:r>
            <a:r>
              <a:rPr lang="en-IN" sz="1600" dirty="0"/>
              <a:t>, BT, etc)</a:t>
            </a:r>
            <a:endParaRPr lang="en-US" dirty="0"/>
          </a:p>
        </p:txBody>
      </p:sp>
      <p:cxnSp>
        <p:nvCxnSpPr>
          <p:cNvPr id="21" name="Straight Arrow Connector 20">
            <a:extLst>
              <a:ext uri="{FF2B5EF4-FFF2-40B4-BE49-F238E27FC236}">
                <a16:creationId xmlns:a16="http://schemas.microsoft.com/office/drawing/2014/main" id="{4E5423C2-6C76-4D8C-946B-CDA0EC1927F5}"/>
              </a:ext>
            </a:extLst>
          </p:cNvPr>
          <p:cNvCxnSpPr/>
          <p:nvPr/>
        </p:nvCxnSpPr>
        <p:spPr>
          <a:xfrm>
            <a:off x="4951828" y="2405014"/>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FE1F6C24-8C6C-4CBE-8E43-36CD1FD4C5E2}"/>
              </a:ext>
            </a:extLst>
          </p:cNvPr>
          <p:cNvCxnSpPr/>
          <p:nvPr/>
        </p:nvCxnSpPr>
        <p:spPr>
          <a:xfrm>
            <a:off x="4963549" y="2951312"/>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458CD808-FBC8-4C1A-99B9-858630F9D949}"/>
              </a:ext>
            </a:extLst>
          </p:cNvPr>
          <p:cNvCxnSpPr>
            <a:cxnSpLocks/>
          </p:cNvCxnSpPr>
          <p:nvPr/>
        </p:nvCxnSpPr>
        <p:spPr>
          <a:xfrm flipH="1">
            <a:off x="4937762" y="3441334"/>
            <a:ext cx="2951872"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0D5459DC-E781-4844-9CEC-5CCC346A5C98}"/>
              </a:ext>
            </a:extLst>
          </p:cNvPr>
          <p:cNvCxnSpPr/>
          <p:nvPr/>
        </p:nvCxnSpPr>
        <p:spPr>
          <a:xfrm>
            <a:off x="4961201" y="4032177"/>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DAD29C32-4AC4-49B9-BE51-75BE6820ECE2}"/>
              </a:ext>
            </a:extLst>
          </p:cNvPr>
          <p:cNvSpPr txBox="1"/>
          <p:nvPr/>
        </p:nvSpPr>
        <p:spPr>
          <a:xfrm>
            <a:off x="5613009" y="1491173"/>
            <a:ext cx="1491176" cy="369332"/>
          </a:xfrm>
          <a:prstGeom prst="rect">
            <a:avLst/>
          </a:prstGeom>
          <a:noFill/>
        </p:spPr>
        <p:txBody>
          <a:bodyPr wrap="square" rtlCol="0">
            <a:spAutoFit/>
          </a:bodyPr>
          <a:lstStyle/>
          <a:p>
            <a:pPr algn="ctr"/>
            <a:r>
              <a:rPr lang="en-IN" b="1" u="sng" dirty="0"/>
              <a:t>SPI Bus</a:t>
            </a:r>
            <a:endParaRPr lang="en-US" b="1" u="sng" dirty="0"/>
          </a:p>
        </p:txBody>
      </p:sp>
      <p:sp>
        <p:nvSpPr>
          <p:cNvPr id="31" name="TextBox 30">
            <a:extLst>
              <a:ext uri="{FF2B5EF4-FFF2-40B4-BE49-F238E27FC236}">
                <a16:creationId xmlns:a16="http://schemas.microsoft.com/office/drawing/2014/main" id="{ED46C11D-FD4E-4343-8B83-6C3D403A96B9}"/>
              </a:ext>
            </a:extLst>
          </p:cNvPr>
          <p:cNvSpPr txBox="1"/>
          <p:nvPr/>
        </p:nvSpPr>
        <p:spPr>
          <a:xfrm>
            <a:off x="5624732" y="2023402"/>
            <a:ext cx="1491176" cy="369332"/>
          </a:xfrm>
          <a:prstGeom prst="rect">
            <a:avLst/>
          </a:prstGeom>
          <a:noFill/>
        </p:spPr>
        <p:txBody>
          <a:bodyPr wrap="square" rtlCol="0">
            <a:spAutoFit/>
          </a:bodyPr>
          <a:lstStyle/>
          <a:p>
            <a:pPr algn="ctr"/>
            <a:r>
              <a:rPr lang="en-IN" dirty="0"/>
              <a:t>Serial Clock</a:t>
            </a:r>
            <a:endParaRPr lang="en-US" dirty="0"/>
          </a:p>
        </p:txBody>
      </p:sp>
      <p:sp>
        <p:nvSpPr>
          <p:cNvPr id="32" name="TextBox 31">
            <a:extLst>
              <a:ext uri="{FF2B5EF4-FFF2-40B4-BE49-F238E27FC236}">
                <a16:creationId xmlns:a16="http://schemas.microsoft.com/office/drawing/2014/main" id="{B1F04FDE-C4F4-4ECD-BACA-72E5115C0B8C}"/>
              </a:ext>
            </a:extLst>
          </p:cNvPr>
          <p:cNvSpPr txBox="1"/>
          <p:nvPr/>
        </p:nvSpPr>
        <p:spPr>
          <a:xfrm>
            <a:off x="5341033" y="2640037"/>
            <a:ext cx="2182842" cy="369332"/>
          </a:xfrm>
          <a:prstGeom prst="rect">
            <a:avLst/>
          </a:prstGeom>
          <a:noFill/>
        </p:spPr>
        <p:txBody>
          <a:bodyPr wrap="square" rtlCol="0">
            <a:spAutoFit/>
          </a:bodyPr>
          <a:lstStyle/>
          <a:p>
            <a:pPr algn="ctr"/>
            <a:r>
              <a:rPr lang="en-IN" dirty="0"/>
              <a:t>Master Out Slave In</a:t>
            </a:r>
            <a:endParaRPr lang="en-US" dirty="0"/>
          </a:p>
        </p:txBody>
      </p:sp>
      <p:sp>
        <p:nvSpPr>
          <p:cNvPr id="33" name="TextBox 32">
            <a:extLst>
              <a:ext uri="{FF2B5EF4-FFF2-40B4-BE49-F238E27FC236}">
                <a16:creationId xmlns:a16="http://schemas.microsoft.com/office/drawing/2014/main" id="{EEFA5240-8098-4833-9746-E033A29B73F3}"/>
              </a:ext>
            </a:extLst>
          </p:cNvPr>
          <p:cNvSpPr txBox="1"/>
          <p:nvPr/>
        </p:nvSpPr>
        <p:spPr>
          <a:xfrm>
            <a:off x="5270691" y="3118335"/>
            <a:ext cx="2321175" cy="369332"/>
          </a:xfrm>
          <a:prstGeom prst="rect">
            <a:avLst/>
          </a:prstGeom>
          <a:noFill/>
        </p:spPr>
        <p:txBody>
          <a:bodyPr wrap="square" rtlCol="0">
            <a:spAutoFit/>
          </a:bodyPr>
          <a:lstStyle/>
          <a:p>
            <a:pPr algn="ctr"/>
            <a:r>
              <a:rPr lang="en-IN" dirty="0"/>
              <a:t>Master In Slave Out</a:t>
            </a:r>
            <a:endParaRPr lang="en-US" dirty="0"/>
          </a:p>
        </p:txBody>
      </p:sp>
      <p:sp>
        <p:nvSpPr>
          <p:cNvPr id="34" name="TextBox 33">
            <a:extLst>
              <a:ext uri="{FF2B5EF4-FFF2-40B4-BE49-F238E27FC236}">
                <a16:creationId xmlns:a16="http://schemas.microsoft.com/office/drawing/2014/main" id="{9BFF42BF-D9F2-4385-A4C3-3A3A6D199C85}"/>
              </a:ext>
            </a:extLst>
          </p:cNvPr>
          <p:cNvSpPr txBox="1"/>
          <p:nvPr/>
        </p:nvSpPr>
        <p:spPr>
          <a:xfrm>
            <a:off x="5690384" y="3720910"/>
            <a:ext cx="1491176" cy="369332"/>
          </a:xfrm>
          <a:prstGeom prst="rect">
            <a:avLst/>
          </a:prstGeom>
          <a:noFill/>
        </p:spPr>
        <p:txBody>
          <a:bodyPr wrap="square" rtlCol="0">
            <a:spAutoFit/>
          </a:bodyPr>
          <a:lstStyle/>
          <a:p>
            <a:pPr algn="ctr"/>
            <a:r>
              <a:rPr lang="en-IN" dirty="0"/>
              <a:t>Slave Select</a:t>
            </a:r>
            <a:endParaRPr lang="en-US" dirty="0"/>
          </a:p>
        </p:txBody>
      </p:sp>
      <p:sp>
        <p:nvSpPr>
          <p:cNvPr id="35" name="TextBox 34">
            <a:extLst>
              <a:ext uri="{FF2B5EF4-FFF2-40B4-BE49-F238E27FC236}">
                <a16:creationId xmlns:a16="http://schemas.microsoft.com/office/drawing/2014/main" id="{2148A49C-1F9E-4AE1-B748-926032C2D5E1}"/>
              </a:ext>
            </a:extLst>
          </p:cNvPr>
          <p:cNvSpPr txBox="1"/>
          <p:nvPr/>
        </p:nvSpPr>
        <p:spPr>
          <a:xfrm>
            <a:off x="1378634" y="5289452"/>
            <a:ext cx="9959926" cy="1200329"/>
          </a:xfrm>
          <a:prstGeom prst="rect">
            <a:avLst/>
          </a:prstGeom>
          <a:noFill/>
        </p:spPr>
        <p:txBody>
          <a:bodyPr wrap="square" rtlCol="0">
            <a:spAutoFit/>
          </a:bodyPr>
          <a:lstStyle/>
          <a:p>
            <a:pPr algn="ctr"/>
            <a:r>
              <a:rPr lang="en-IN" sz="3600" dirty="0">
                <a:solidFill>
                  <a:srgbClr val="FFC000"/>
                </a:solidFill>
              </a:rPr>
              <a:t>SPI bus allows communication b/w one master and one or multiple slave devices</a:t>
            </a:r>
            <a:endParaRPr lang="en-US" sz="3600" dirty="0">
              <a:solidFill>
                <a:srgbClr val="FFC000"/>
              </a:solidFill>
            </a:endParaRPr>
          </a:p>
        </p:txBody>
      </p:sp>
    </p:spTree>
    <p:extLst>
      <p:ext uri="{BB962C8B-B14F-4D97-AF65-F5344CB8AC3E}">
        <p14:creationId xmlns:p14="http://schemas.microsoft.com/office/powerpoint/2010/main" val="478808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A14DADF-6464-42E8-BA72-30BFF98B7475}"/>
              </a:ext>
            </a:extLst>
          </p:cNvPr>
          <p:cNvSpPr/>
          <p:nvPr/>
        </p:nvSpPr>
        <p:spPr>
          <a:xfrm>
            <a:off x="5219120" y="154750"/>
            <a:ext cx="2321175" cy="315818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F0A2DB12-782C-41DC-B2B5-3F33FD3039FC}"/>
              </a:ext>
            </a:extLst>
          </p:cNvPr>
          <p:cNvSpPr/>
          <p:nvPr/>
        </p:nvSpPr>
        <p:spPr>
          <a:xfrm>
            <a:off x="1927274" y="670563"/>
            <a:ext cx="3024554" cy="264472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Master</a:t>
            </a:r>
          </a:p>
          <a:p>
            <a:pPr algn="ctr"/>
            <a:r>
              <a:rPr lang="en-IN" sz="2400" dirty="0"/>
              <a:t>MCU</a:t>
            </a:r>
            <a:endParaRPr lang="en-US" sz="3600" dirty="0"/>
          </a:p>
        </p:txBody>
      </p:sp>
      <p:sp>
        <p:nvSpPr>
          <p:cNvPr id="5" name="TextBox 4">
            <a:extLst>
              <a:ext uri="{FF2B5EF4-FFF2-40B4-BE49-F238E27FC236}">
                <a16:creationId xmlns:a16="http://schemas.microsoft.com/office/drawing/2014/main" id="{CC178544-4AF4-45E4-BF53-A5D9B6740552}"/>
              </a:ext>
            </a:extLst>
          </p:cNvPr>
          <p:cNvSpPr txBox="1"/>
          <p:nvPr/>
        </p:nvSpPr>
        <p:spPr>
          <a:xfrm>
            <a:off x="4248447" y="956606"/>
            <a:ext cx="872197" cy="369332"/>
          </a:xfrm>
          <a:prstGeom prst="rect">
            <a:avLst/>
          </a:prstGeom>
          <a:noFill/>
        </p:spPr>
        <p:txBody>
          <a:bodyPr wrap="square" rtlCol="0">
            <a:spAutoFit/>
          </a:bodyPr>
          <a:lstStyle/>
          <a:p>
            <a:r>
              <a:rPr lang="en-IN" dirty="0"/>
              <a:t>SCLK</a:t>
            </a:r>
            <a:endParaRPr lang="en-US" dirty="0"/>
          </a:p>
        </p:txBody>
      </p:sp>
      <p:sp>
        <p:nvSpPr>
          <p:cNvPr id="6" name="TextBox 5">
            <a:extLst>
              <a:ext uri="{FF2B5EF4-FFF2-40B4-BE49-F238E27FC236}">
                <a16:creationId xmlns:a16="http://schemas.microsoft.com/office/drawing/2014/main" id="{56AFC5AD-014F-4872-B20B-E0392A70AC6C}"/>
              </a:ext>
            </a:extLst>
          </p:cNvPr>
          <p:cNvSpPr txBox="1"/>
          <p:nvPr/>
        </p:nvSpPr>
        <p:spPr>
          <a:xfrm>
            <a:off x="4217964" y="1474766"/>
            <a:ext cx="872197" cy="369332"/>
          </a:xfrm>
          <a:prstGeom prst="rect">
            <a:avLst/>
          </a:prstGeom>
          <a:noFill/>
        </p:spPr>
        <p:txBody>
          <a:bodyPr wrap="square" rtlCol="0">
            <a:spAutoFit/>
          </a:bodyPr>
          <a:lstStyle/>
          <a:p>
            <a:r>
              <a:rPr lang="en-IN" dirty="0"/>
              <a:t>MOSI</a:t>
            </a:r>
            <a:endParaRPr lang="en-US" dirty="0"/>
          </a:p>
        </p:txBody>
      </p:sp>
      <p:sp>
        <p:nvSpPr>
          <p:cNvPr id="7" name="TextBox 6">
            <a:extLst>
              <a:ext uri="{FF2B5EF4-FFF2-40B4-BE49-F238E27FC236}">
                <a16:creationId xmlns:a16="http://schemas.microsoft.com/office/drawing/2014/main" id="{F6F683A6-730E-4F4A-AE73-16F7EF8C2B69}"/>
              </a:ext>
            </a:extLst>
          </p:cNvPr>
          <p:cNvSpPr txBox="1"/>
          <p:nvPr/>
        </p:nvSpPr>
        <p:spPr>
          <a:xfrm>
            <a:off x="4248447" y="1992926"/>
            <a:ext cx="872197" cy="369332"/>
          </a:xfrm>
          <a:prstGeom prst="rect">
            <a:avLst/>
          </a:prstGeom>
          <a:noFill/>
        </p:spPr>
        <p:txBody>
          <a:bodyPr wrap="square" rtlCol="0">
            <a:spAutoFit/>
          </a:bodyPr>
          <a:lstStyle/>
          <a:p>
            <a:r>
              <a:rPr lang="en-IN" dirty="0"/>
              <a:t>MISO</a:t>
            </a:r>
            <a:endParaRPr lang="en-US" dirty="0"/>
          </a:p>
        </p:txBody>
      </p:sp>
      <p:sp>
        <p:nvSpPr>
          <p:cNvPr id="8" name="TextBox 7">
            <a:extLst>
              <a:ext uri="{FF2B5EF4-FFF2-40B4-BE49-F238E27FC236}">
                <a16:creationId xmlns:a16="http://schemas.microsoft.com/office/drawing/2014/main" id="{7EDBD295-A585-4D1D-8BF6-D9C1F0BCC819}"/>
              </a:ext>
            </a:extLst>
          </p:cNvPr>
          <p:cNvSpPr txBox="1"/>
          <p:nvPr/>
        </p:nvSpPr>
        <p:spPr>
          <a:xfrm>
            <a:off x="4227340" y="2581424"/>
            <a:ext cx="872197" cy="369332"/>
          </a:xfrm>
          <a:prstGeom prst="rect">
            <a:avLst/>
          </a:prstGeom>
          <a:noFill/>
        </p:spPr>
        <p:txBody>
          <a:bodyPr wrap="square" rtlCol="0">
            <a:spAutoFit/>
          </a:bodyPr>
          <a:lstStyle/>
          <a:p>
            <a:r>
              <a:rPr lang="en-IN" dirty="0"/>
              <a:t>gpio1</a:t>
            </a:r>
            <a:endParaRPr lang="en-US" dirty="0"/>
          </a:p>
        </p:txBody>
      </p:sp>
      <p:sp>
        <p:nvSpPr>
          <p:cNvPr id="9" name="Rectangle: Rounded Corners 8">
            <a:extLst>
              <a:ext uri="{FF2B5EF4-FFF2-40B4-BE49-F238E27FC236}">
                <a16:creationId xmlns:a16="http://schemas.microsoft.com/office/drawing/2014/main" id="{A4E832BD-B89E-418F-92F6-2DCB393F7D25}"/>
              </a:ext>
            </a:extLst>
          </p:cNvPr>
          <p:cNvSpPr/>
          <p:nvPr/>
        </p:nvSpPr>
        <p:spPr>
          <a:xfrm>
            <a:off x="7889634" y="668215"/>
            <a:ext cx="3024554" cy="26447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p>
        </p:txBody>
      </p:sp>
      <p:sp>
        <p:nvSpPr>
          <p:cNvPr id="10" name="TextBox 9">
            <a:extLst>
              <a:ext uri="{FF2B5EF4-FFF2-40B4-BE49-F238E27FC236}">
                <a16:creationId xmlns:a16="http://schemas.microsoft.com/office/drawing/2014/main" id="{755C7623-67E8-4978-98E2-87EBA8691389}"/>
              </a:ext>
            </a:extLst>
          </p:cNvPr>
          <p:cNvSpPr txBox="1"/>
          <p:nvPr/>
        </p:nvSpPr>
        <p:spPr>
          <a:xfrm>
            <a:off x="8002178" y="954258"/>
            <a:ext cx="872197" cy="369332"/>
          </a:xfrm>
          <a:prstGeom prst="rect">
            <a:avLst/>
          </a:prstGeom>
          <a:noFill/>
        </p:spPr>
        <p:txBody>
          <a:bodyPr wrap="square" rtlCol="0">
            <a:spAutoFit/>
          </a:bodyPr>
          <a:lstStyle/>
          <a:p>
            <a:r>
              <a:rPr lang="en-IN" dirty="0"/>
              <a:t>SCLK</a:t>
            </a:r>
            <a:endParaRPr lang="en-US" dirty="0"/>
          </a:p>
        </p:txBody>
      </p:sp>
      <p:sp>
        <p:nvSpPr>
          <p:cNvPr id="11" name="TextBox 10">
            <a:extLst>
              <a:ext uri="{FF2B5EF4-FFF2-40B4-BE49-F238E27FC236}">
                <a16:creationId xmlns:a16="http://schemas.microsoft.com/office/drawing/2014/main" id="{5D986AF0-EC4E-494E-98CE-FD4D44240BB3}"/>
              </a:ext>
            </a:extLst>
          </p:cNvPr>
          <p:cNvSpPr txBox="1"/>
          <p:nvPr/>
        </p:nvSpPr>
        <p:spPr>
          <a:xfrm>
            <a:off x="7971695" y="1472418"/>
            <a:ext cx="872197" cy="369332"/>
          </a:xfrm>
          <a:prstGeom prst="rect">
            <a:avLst/>
          </a:prstGeom>
          <a:noFill/>
        </p:spPr>
        <p:txBody>
          <a:bodyPr wrap="square" rtlCol="0">
            <a:spAutoFit/>
          </a:bodyPr>
          <a:lstStyle/>
          <a:p>
            <a:r>
              <a:rPr lang="en-IN" dirty="0"/>
              <a:t>MOSI</a:t>
            </a:r>
            <a:endParaRPr lang="en-US" dirty="0"/>
          </a:p>
        </p:txBody>
      </p:sp>
      <p:sp>
        <p:nvSpPr>
          <p:cNvPr id="12" name="TextBox 11">
            <a:extLst>
              <a:ext uri="{FF2B5EF4-FFF2-40B4-BE49-F238E27FC236}">
                <a16:creationId xmlns:a16="http://schemas.microsoft.com/office/drawing/2014/main" id="{05419BEB-0D29-4F73-9583-2AEAC94C6006}"/>
              </a:ext>
            </a:extLst>
          </p:cNvPr>
          <p:cNvSpPr txBox="1"/>
          <p:nvPr/>
        </p:nvSpPr>
        <p:spPr>
          <a:xfrm>
            <a:off x="8002178" y="1990578"/>
            <a:ext cx="872197" cy="369332"/>
          </a:xfrm>
          <a:prstGeom prst="rect">
            <a:avLst/>
          </a:prstGeom>
          <a:noFill/>
        </p:spPr>
        <p:txBody>
          <a:bodyPr wrap="square" rtlCol="0">
            <a:spAutoFit/>
          </a:bodyPr>
          <a:lstStyle/>
          <a:p>
            <a:r>
              <a:rPr lang="en-IN" dirty="0"/>
              <a:t>MISO</a:t>
            </a:r>
            <a:endParaRPr lang="en-US" dirty="0"/>
          </a:p>
        </p:txBody>
      </p:sp>
      <p:sp>
        <p:nvSpPr>
          <p:cNvPr id="13" name="TextBox 12">
            <a:extLst>
              <a:ext uri="{FF2B5EF4-FFF2-40B4-BE49-F238E27FC236}">
                <a16:creationId xmlns:a16="http://schemas.microsoft.com/office/drawing/2014/main" id="{508E9B86-51EC-45F7-B587-E14EEE5FA4F9}"/>
              </a:ext>
            </a:extLst>
          </p:cNvPr>
          <p:cNvSpPr txBox="1"/>
          <p:nvPr/>
        </p:nvSpPr>
        <p:spPr>
          <a:xfrm>
            <a:off x="8051412" y="2579076"/>
            <a:ext cx="529884" cy="369332"/>
          </a:xfrm>
          <a:prstGeom prst="rect">
            <a:avLst/>
          </a:prstGeom>
          <a:noFill/>
        </p:spPr>
        <p:txBody>
          <a:bodyPr wrap="square" rtlCol="0">
            <a:spAutoFit/>
          </a:bodyPr>
          <a:lstStyle/>
          <a:p>
            <a:r>
              <a:rPr lang="en-IN" dirty="0"/>
              <a:t>SS</a:t>
            </a:r>
            <a:endParaRPr lang="en-US" dirty="0"/>
          </a:p>
        </p:txBody>
      </p:sp>
      <p:cxnSp>
        <p:nvCxnSpPr>
          <p:cNvPr id="15" name="Straight Connector 14">
            <a:extLst>
              <a:ext uri="{FF2B5EF4-FFF2-40B4-BE49-F238E27FC236}">
                <a16:creationId xmlns:a16="http://schemas.microsoft.com/office/drawing/2014/main" id="{94BF57B6-F767-4449-B147-A31897DF091E}"/>
              </a:ext>
            </a:extLst>
          </p:cNvPr>
          <p:cNvCxnSpPr>
            <a:cxnSpLocks/>
          </p:cNvCxnSpPr>
          <p:nvPr/>
        </p:nvCxnSpPr>
        <p:spPr>
          <a:xfrm flipH="1">
            <a:off x="8159262" y="2652426"/>
            <a:ext cx="2250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6D70098-D8A1-415C-B3D5-DFC70D00DDF3}"/>
              </a:ext>
            </a:extLst>
          </p:cNvPr>
          <p:cNvSpPr txBox="1"/>
          <p:nvPr/>
        </p:nvSpPr>
        <p:spPr>
          <a:xfrm>
            <a:off x="8874375" y="1294232"/>
            <a:ext cx="1760800" cy="1538883"/>
          </a:xfrm>
          <a:prstGeom prst="rect">
            <a:avLst/>
          </a:prstGeom>
          <a:noFill/>
        </p:spPr>
        <p:txBody>
          <a:bodyPr wrap="square" rtlCol="0">
            <a:spAutoFit/>
          </a:bodyPr>
          <a:lstStyle/>
          <a:p>
            <a:pPr algn="ctr"/>
            <a:r>
              <a:rPr lang="en-IN" sz="2800" dirty="0"/>
              <a:t>Slave</a:t>
            </a:r>
          </a:p>
          <a:p>
            <a:pPr algn="ctr"/>
            <a:r>
              <a:rPr lang="en-IN" dirty="0"/>
              <a:t> </a:t>
            </a:r>
            <a:r>
              <a:rPr lang="en-IN" sz="1600" dirty="0"/>
              <a:t>(Sensors,  EEPROM, SDCARD, Display, </a:t>
            </a:r>
            <a:r>
              <a:rPr lang="en-IN" sz="1600" dirty="0" err="1"/>
              <a:t>Wifi</a:t>
            </a:r>
            <a:r>
              <a:rPr lang="en-IN" sz="1600" dirty="0"/>
              <a:t>, BT, etc)</a:t>
            </a:r>
            <a:endParaRPr lang="en-US" dirty="0"/>
          </a:p>
        </p:txBody>
      </p:sp>
      <p:cxnSp>
        <p:nvCxnSpPr>
          <p:cNvPr id="21" name="Straight Arrow Connector 20">
            <a:extLst>
              <a:ext uri="{FF2B5EF4-FFF2-40B4-BE49-F238E27FC236}">
                <a16:creationId xmlns:a16="http://schemas.microsoft.com/office/drawing/2014/main" id="{4E5423C2-6C76-4D8C-946B-CDA0EC1927F5}"/>
              </a:ext>
            </a:extLst>
          </p:cNvPr>
          <p:cNvCxnSpPr/>
          <p:nvPr/>
        </p:nvCxnSpPr>
        <p:spPr>
          <a:xfrm>
            <a:off x="4951828" y="1138924"/>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FE1F6C24-8C6C-4CBE-8E43-36CD1FD4C5E2}"/>
              </a:ext>
            </a:extLst>
          </p:cNvPr>
          <p:cNvCxnSpPr/>
          <p:nvPr/>
        </p:nvCxnSpPr>
        <p:spPr>
          <a:xfrm>
            <a:off x="4963549" y="1685222"/>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458CD808-FBC8-4C1A-99B9-858630F9D949}"/>
              </a:ext>
            </a:extLst>
          </p:cNvPr>
          <p:cNvCxnSpPr>
            <a:cxnSpLocks/>
          </p:cNvCxnSpPr>
          <p:nvPr/>
        </p:nvCxnSpPr>
        <p:spPr>
          <a:xfrm flipH="1">
            <a:off x="4937762" y="2175244"/>
            <a:ext cx="2951872"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0D5459DC-E781-4844-9CEC-5CCC346A5C98}"/>
              </a:ext>
            </a:extLst>
          </p:cNvPr>
          <p:cNvCxnSpPr/>
          <p:nvPr/>
        </p:nvCxnSpPr>
        <p:spPr>
          <a:xfrm>
            <a:off x="4961201" y="2766087"/>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DAD29C32-4AC4-49B9-BE51-75BE6820ECE2}"/>
              </a:ext>
            </a:extLst>
          </p:cNvPr>
          <p:cNvSpPr txBox="1"/>
          <p:nvPr/>
        </p:nvSpPr>
        <p:spPr>
          <a:xfrm>
            <a:off x="5613009" y="225083"/>
            <a:ext cx="1491176" cy="369332"/>
          </a:xfrm>
          <a:prstGeom prst="rect">
            <a:avLst/>
          </a:prstGeom>
          <a:noFill/>
        </p:spPr>
        <p:txBody>
          <a:bodyPr wrap="square" rtlCol="0">
            <a:spAutoFit/>
          </a:bodyPr>
          <a:lstStyle/>
          <a:p>
            <a:pPr algn="ctr"/>
            <a:r>
              <a:rPr lang="en-IN" b="1" u="sng" dirty="0"/>
              <a:t>SPI Bus</a:t>
            </a:r>
            <a:endParaRPr lang="en-US" b="1" u="sng" dirty="0"/>
          </a:p>
        </p:txBody>
      </p:sp>
      <p:sp>
        <p:nvSpPr>
          <p:cNvPr id="31" name="TextBox 30">
            <a:extLst>
              <a:ext uri="{FF2B5EF4-FFF2-40B4-BE49-F238E27FC236}">
                <a16:creationId xmlns:a16="http://schemas.microsoft.com/office/drawing/2014/main" id="{ED46C11D-FD4E-4343-8B83-6C3D403A96B9}"/>
              </a:ext>
            </a:extLst>
          </p:cNvPr>
          <p:cNvSpPr txBox="1"/>
          <p:nvPr/>
        </p:nvSpPr>
        <p:spPr>
          <a:xfrm>
            <a:off x="5624732" y="757312"/>
            <a:ext cx="1491176" cy="369332"/>
          </a:xfrm>
          <a:prstGeom prst="rect">
            <a:avLst/>
          </a:prstGeom>
          <a:noFill/>
        </p:spPr>
        <p:txBody>
          <a:bodyPr wrap="square" rtlCol="0">
            <a:spAutoFit/>
          </a:bodyPr>
          <a:lstStyle/>
          <a:p>
            <a:pPr algn="ctr"/>
            <a:r>
              <a:rPr lang="en-IN" dirty="0"/>
              <a:t>Serial Clock</a:t>
            </a:r>
            <a:endParaRPr lang="en-US" dirty="0"/>
          </a:p>
        </p:txBody>
      </p:sp>
      <p:sp>
        <p:nvSpPr>
          <p:cNvPr id="32" name="TextBox 31">
            <a:extLst>
              <a:ext uri="{FF2B5EF4-FFF2-40B4-BE49-F238E27FC236}">
                <a16:creationId xmlns:a16="http://schemas.microsoft.com/office/drawing/2014/main" id="{B1F04FDE-C4F4-4ECD-BACA-72E5115C0B8C}"/>
              </a:ext>
            </a:extLst>
          </p:cNvPr>
          <p:cNvSpPr txBox="1"/>
          <p:nvPr/>
        </p:nvSpPr>
        <p:spPr>
          <a:xfrm>
            <a:off x="5341033" y="1373947"/>
            <a:ext cx="2182842" cy="369332"/>
          </a:xfrm>
          <a:prstGeom prst="rect">
            <a:avLst/>
          </a:prstGeom>
          <a:noFill/>
        </p:spPr>
        <p:txBody>
          <a:bodyPr wrap="square" rtlCol="0">
            <a:spAutoFit/>
          </a:bodyPr>
          <a:lstStyle/>
          <a:p>
            <a:pPr algn="ctr"/>
            <a:r>
              <a:rPr lang="en-IN" dirty="0"/>
              <a:t>Master Out Slave In</a:t>
            </a:r>
            <a:endParaRPr lang="en-US" dirty="0"/>
          </a:p>
        </p:txBody>
      </p:sp>
      <p:sp>
        <p:nvSpPr>
          <p:cNvPr id="33" name="TextBox 32">
            <a:extLst>
              <a:ext uri="{FF2B5EF4-FFF2-40B4-BE49-F238E27FC236}">
                <a16:creationId xmlns:a16="http://schemas.microsoft.com/office/drawing/2014/main" id="{EEFA5240-8098-4833-9746-E033A29B73F3}"/>
              </a:ext>
            </a:extLst>
          </p:cNvPr>
          <p:cNvSpPr txBox="1"/>
          <p:nvPr/>
        </p:nvSpPr>
        <p:spPr>
          <a:xfrm>
            <a:off x="5270691" y="1852245"/>
            <a:ext cx="2321175" cy="369332"/>
          </a:xfrm>
          <a:prstGeom prst="rect">
            <a:avLst/>
          </a:prstGeom>
          <a:noFill/>
        </p:spPr>
        <p:txBody>
          <a:bodyPr wrap="square" rtlCol="0">
            <a:spAutoFit/>
          </a:bodyPr>
          <a:lstStyle/>
          <a:p>
            <a:pPr algn="ctr"/>
            <a:r>
              <a:rPr lang="en-IN" dirty="0"/>
              <a:t>Master In Slave Out</a:t>
            </a:r>
            <a:endParaRPr lang="en-US" dirty="0"/>
          </a:p>
        </p:txBody>
      </p:sp>
      <p:sp>
        <p:nvSpPr>
          <p:cNvPr id="34" name="TextBox 33">
            <a:extLst>
              <a:ext uri="{FF2B5EF4-FFF2-40B4-BE49-F238E27FC236}">
                <a16:creationId xmlns:a16="http://schemas.microsoft.com/office/drawing/2014/main" id="{9BFF42BF-D9F2-4385-A4C3-3A3A6D199C85}"/>
              </a:ext>
            </a:extLst>
          </p:cNvPr>
          <p:cNvSpPr txBox="1"/>
          <p:nvPr/>
        </p:nvSpPr>
        <p:spPr>
          <a:xfrm>
            <a:off x="5690384" y="2454820"/>
            <a:ext cx="1491176" cy="369332"/>
          </a:xfrm>
          <a:prstGeom prst="rect">
            <a:avLst/>
          </a:prstGeom>
          <a:noFill/>
        </p:spPr>
        <p:txBody>
          <a:bodyPr wrap="square" rtlCol="0">
            <a:spAutoFit/>
          </a:bodyPr>
          <a:lstStyle/>
          <a:p>
            <a:pPr algn="ctr"/>
            <a:r>
              <a:rPr lang="en-IN" dirty="0"/>
              <a:t>Slave Select</a:t>
            </a:r>
            <a:endParaRPr lang="en-US" dirty="0"/>
          </a:p>
        </p:txBody>
      </p:sp>
      <p:sp>
        <p:nvSpPr>
          <p:cNvPr id="35" name="TextBox 34">
            <a:extLst>
              <a:ext uri="{FF2B5EF4-FFF2-40B4-BE49-F238E27FC236}">
                <a16:creationId xmlns:a16="http://schemas.microsoft.com/office/drawing/2014/main" id="{2148A49C-1F9E-4AE1-B748-926032C2D5E1}"/>
              </a:ext>
            </a:extLst>
          </p:cNvPr>
          <p:cNvSpPr txBox="1"/>
          <p:nvPr/>
        </p:nvSpPr>
        <p:spPr>
          <a:xfrm>
            <a:off x="1378634" y="3706331"/>
            <a:ext cx="9959926" cy="3416320"/>
          </a:xfrm>
          <a:prstGeom prst="rect">
            <a:avLst/>
          </a:prstGeom>
          <a:noFill/>
        </p:spPr>
        <p:txBody>
          <a:bodyPr wrap="square" rtlCol="0">
            <a:spAutoFit/>
          </a:bodyPr>
          <a:lstStyle/>
          <a:p>
            <a:r>
              <a:rPr lang="en-IN" sz="2400" u="sng" dirty="0">
                <a:solidFill>
                  <a:srgbClr val="FFC000"/>
                </a:solidFill>
              </a:rPr>
              <a:t>There are 4 I/O pins dedicated to SPI communication with the external devices.</a:t>
            </a:r>
          </a:p>
          <a:p>
            <a:pPr marL="457200" indent="-457200">
              <a:buAutoNum type="arabicParenR"/>
            </a:pPr>
            <a:r>
              <a:rPr lang="en-IN" sz="2400" b="1" dirty="0">
                <a:solidFill>
                  <a:srgbClr val="FFC000"/>
                </a:solidFill>
              </a:rPr>
              <a:t>MISO:</a:t>
            </a:r>
            <a:r>
              <a:rPr lang="en-IN" sz="2400" dirty="0">
                <a:solidFill>
                  <a:srgbClr val="FFC000"/>
                </a:solidFill>
              </a:rPr>
              <a:t> This pin is used to transmit date in slave mode and receive data in master mode.</a:t>
            </a:r>
          </a:p>
          <a:p>
            <a:pPr marL="457200" indent="-457200">
              <a:buFontTx/>
              <a:buAutoNum type="arabicParenR"/>
            </a:pPr>
            <a:r>
              <a:rPr lang="en-IN" sz="2400" b="1" dirty="0">
                <a:solidFill>
                  <a:srgbClr val="FFC000"/>
                </a:solidFill>
              </a:rPr>
              <a:t>MOSI:</a:t>
            </a:r>
            <a:r>
              <a:rPr lang="en-IN" sz="2400" dirty="0">
                <a:solidFill>
                  <a:srgbClr val="FFC000"/>
                </a:solidFill>
              </a:rPr>
              <a:t> This pin is used to transmit date in master mode and receive data in slave mode.</a:t>
            </a:r>
          </a:p>
          <a:p>
            <a:pPr marL="457200" indent="-457200">
              <a:buFontTx/>
              <a:buAutoNum type="arabicParenR"/>
            </a:pPr>
            <a:r>
              <a:rPr lang="en-IN" sz="2400" b="1" dirty="0">
                <a:solidFill>
                  <a:srgbClr val="FFC000"/>
                </a:solidFill>
              </a:rPr>
              <a:t>SCLK:</a:t>
            </a:r>
            <a:r>
              <a:rPr lang="en-IN" sz="2400" dirty="0">
                <a:solidFill>
                  <a:srgbClr val="FFC000"/>
                </a:solidFill>
              </a:rPr>
              <a:t> Serial clock output pin for SPI master and input pin SPI slaves.</a:t>
            </a:r>
          </a:p>
          <a:p>
            <a:pPr marL="457200" indent="-457200">
              <a:buFontTx/>
              <a:buAutoNum type="arabicParenR"/>
            </a:pPr>
            <a:r>
              <a:rPr lang="en-US" sz="2400" b="1" dirty="0">
                <a:solidFill>
                  <a:srgbClr val="FFC000"/>
                </a:solidFill>
              </a:rPr>
              <a:t>SS/NSS/CS (Slave Select/Chip Select): </a:t>
            </a:r>
            <a:r>
              <a:rPr lang="en-US" sz="2400" dirty="0">
                <a:solidFill>
                  <a:srgbClr val="FFC000"/>
                </a:solidFill>
              </a:rPr>
              <a:t>This pin is used to select a particular slave device for communication</a:t>
            </a:r>
            <a:endParaRPr lang="en-US" sz="2400" b="1" dirty="0">
              <a:solidFill>
                <a:srgbClr val="FFC000"/>
              </a:solidFill>
            </a:endParaRPr>
          </a:p>
          <a:p>
            <a:pPr marL="457200" indent="-457200">
              <a:buAutoNum type="arabicParenR"/>
            </a:pPr>
            <a:endParaRPr lang="en-US" sz="2400" dirty="0">
              <a:solidFill>
                <a:srgbClr val="FFC000"/>
              </a:solidFill>
            </a:endParaRPr>
          </a:p>
        </p:txBody>
      </p:sp>
    </p:spTree>
    <p:extLst>
      <p:ext uri="{BB962C8B-B14F-4D97-AF65-F5344CB8AC3E}">
        <p14:creationId xmlns:p14="http://schemas.microsoft.com/office/powerpoint/2010/main" val="3012131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0A2DB12-782C-41DC-B2B5-3F33FD3039FC}"/>
              </a:ext>
            </a:extLst>
          </p:cNvPr>
          <p:cNvSpPr/>
          <p:nvPr/>
        </p:nvSpPr>
        <p:spPr>
          <a:xfrm>
            <a:off x="1927274" y="910493"/>
            <a:ext cx="3024554" cy="264472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Master</a:t>
            </a:r>
          </a:p>
          <a:p>
            <a:pPr algn="ctr"/>
            <a:r>
              <a:rPr lang="en-IN" sz="2400" dirty="0"/>
              <a:t>MCU</a:t>
            </a:r>
            <a:endParaRPr lang="en-US" sz="3600" dirty="0"/>
          </a:p>
        </p:txBody>
      </p:sp>
      <p:sp>
        <p:nvSpPr>
          <p:cNvPr id="5" name="TextBox 4">
            <a:extLst>
              <a:ext uri="{FF2B5EF4-FFF2-40B4-BE49-F238E27FC236}">
                <a16:creationId xmlns:a16="http://schemas.microsoft.com/office/drawing/2014/main" id="{CC178544-4AF4-45E4-BF53-A5D9B6740552}"/>
              </a:ext>
            </a:extLst>
          </p:cNvPr>
          <p:cNvSpPr txBox="1"/>
          <p:nvPr/>
        </p:nvSpPr>
        <p:spPr>
          <a:xfrm>
            <a:off x="4248447" y="1196536"/>
            <a:ext cx="872197" cy="369332"/>
          </a:xfrm>
          <a:prstGeom prst="rect">
            <a:avLst/>
          </a:prstGeom>
          <a:noFill/>
        </p:spPr>
        <p:txBody>
          <a:bodyPr wrap="square" rtlCol="0">
            <a:spAutoFit/>
          </a:bodyPr>
          <a:lstStyle/>
          <a:p>
            <a:r>
              <a:rPr lang="en-IN" dirty="0"/>
              <a:t>SCLK</a:t>
            </a:r>
            <a:endParaRPr lang="en-US" dirty="0"/>
          </a:p>
        </p:txBody>
      </p:sp>
      <p:sp>
        <p:nvSpPr>
          <p:cNvPr id="6" name="TextBox 5">
            <a:extLst>
              <a:ext uri="{FF2B5EF4-FFF2-40B4-BE49-F238E27FC236}">
                <a16:creationId xmlns:a16="http://schemas.microsoft.com/office/drawing/2014/main" id="{56AFC5AD-014F-4872-B20B-E0392A70AC6C}"/>
              </a:ext>
            </a:extLst>
          </p:cNvPr>
          <p:cNvSpPr txBox="1"/>
          <p:nvPr/>
        </p:nvSpPr>
        <p:spPr>
          <a:xfrm>
            <a:off x="4217964" y="1714696"/>
            <a:ext cx="872197" cy="369332"/>
          </a:xfrm>
          <a:prstGeom prst="rect">
            <a:avLst/>
          </a:prstGeom>
          <a:noFill/>
        </p:spPr>
        <p:txBody>
          <a:bodyPr wrap="square" rtlCol="0">
            <a:spAutoFit/>
          </a:bodyPr>
          <a:lstStyle/>
          <a:p>
            <a:r>
              <a:rPr lang="en-IN" dirty="0"/>
              <a:t>MOSI</a:t>
            </a:r>
            <a:endParaRPr lang="en-US" dirty="0"/>
          </a:p>
        </p:txBody>
      </p:sp>
      <p:sp>
        <p:nvSpPr>
          <p:cNvPr id="7" name="TextBox 6">
            <a:extLst>
              <a:ext uri="{FF2B5EF4-FFF2-40B4-BE49-F238E27FC236}">
                <a16:creationId xmlns:a16="http://schemas.microsoft.com/office/drawing/2014/main" id="{F6F683A6-730E-4F4A-AE73-16F7EF8C2B69}"/>
              </a:ext>
            </a:extLst>
          </p:cNvPr>
          <p:cNvSpPr txBox="1"/>
          <p:nvPr/>
        </p:nvSpPr>
        <p:spPr>
          <a:xfrm>
            <a:off x="4248447" y="2232856"/>
            <a:ext cx="872197" cy="369332"/>
          </a:xfrm>
          <a:prstGeom prst="rect">
            <a:avLst/>
          </a:prstGeom>
          <a:noFill/>
        </p:spPr>
        <p:txBody>
          <a:bodyPr wrap="square" rtlCol="0">
            <a:spAutoFit/>
          </a:bodyPr>
          <a:lstStyle/>
          <a:p>
            <a:r>
              <a:rPr lang="en-IN" dirty="0"/>
              <a:t>MISO</a:t>
            </a:r>
            <a:endParaRPr lang="en-US" dirty="0"/>
          </a:p>
        </p:txBody>
      </p:sp>
      <p:sp>
        <p:nvSpPr>
          <p:cNvPr id="8" name="TextBox 7">
            <a:extLst>
              <a:ext uri="{FF2B5EF4-FFF2-40B4-BE49-F238E27FC236}">
                <a16:creationId xmlns:a16="http://schemas.microsoft.com/office/drawing/2014/main" id="{7EDBD295-A585-4D1D-8BF6-D9C1F0BCC819}"/>
              </a:ext>
            </a:extLst>
          </p:cNvPr>
          <p:cNvSpPr txBox="1"/>
          <p:nvPr/>
        </p:nvSpPr>
        <p:spPr>
          <a:xfrm>
            <a:off x="4227340" y="2821354"/>
            <a:ext cx="872197" cy="369332"/>
          </a:xfrm>
          <a:prstGeom prst="rect">
            <a:avLst/>
          </a:prstGeom>
          <a:noFill/>
        </p:spPr>
        <p:txBody>
          <a:bodyPr wrap="square" rtlCol="0">
            <a:spAutoFit/>
          </a:bodyPr>
          <a:lstStyle/>
          <a:p>
            <a:r>
              <a:rPr lang="en-IN" dirty="0"/>
              <a:t>gpio1</a:t>
            </a:r>
            <a:endParaRPr lang="en-US" dirty="0"/>
          </a:p>
        </p:txBody>
      </p:sp>
      <p:sp>
        <p:nvSpPr>
          <p:cNvPr id="9" name="Rectangle: Rounded Corners 8">
            <a:extLst>
              <a:ext uri="{FF2B5EF4-FFF2-40B4-BE49-F238E27FC236}">
                <a16:creationId xmlns:a16="http://schemas.microsoft.com/office/drawing/2014/main" id="{A4E832BD-B89E-418F-92F6-2DCB393F7D25}"/>
              </a:ext>
            </a:extLst>
          </p:cNvPr>
          <p:cNvSpPr/>
          <p:nvPr/>
        </p:nvSpPr>
        <p:spPr>
          <a:xfrm>
            <a:off x="7889634" y="908145"/>
            <a:ext cx="3024554" cy="26447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p>
        </p:txBody>
      </p:sp>
      <p:sp>
        <p:nvSpPr>
          <p:cNvPr id="10" name="TextBox 9">
            <a:extLst>
              <a:ext uri="{FF2B5EF4-FFF2-40B4-BE49-F238E27FC236}">
                <a16:creationId xmlns:a16="http://schemas.microsoft.com/office/drawing/2014/main" id="{755C7623-67E8-4978-98E2-87EBA8691389}"/>
              </a:ext>
            </a:extLst>
          </p:cNvPr>
          <p:cNvSpPr txBox="1"/>
          <p:nvPr/>
        </p:nvSpPr>
        <p:spPr>
          <a:xfrm>
            <a:off x="8002178" y="1194188"/>
            <a:ext cx="872197" cy="369332"/>
          </a:xfrm>
          <a:prstGeom prst="rect">
            <a:avLst/>
          </a:prstGeom>
          <a:noFill/>
        </p:spPr>
        <p:txBody>
          <a:bodyPr wrap="square" rtlCol="0">
            <a:spAutoFit/>
          </a:bodyPr>
          <a:lstStyle/>
          <a:p>
            <a:r>
              <a:rPr lang="en-IN" dirty="0"/>
              <a:t>SCLK</a:t>
            </a:r>
            <a:endParaRPr lang="en-US" dirty="0"/>
          </a:p>
        </p:txBody>
      </p:sp>
      <p:sp>
        <p:nvSpPr>
          <p:cNvPr id="11" name="TextBox 10">
            <a:extLst>
              <a:ext uri="{FF2B5EF4-FFF2-40B4-BE49-F238E27FC236}">
                <a16:creationId xmlns:a16="http://schemas.microsoft.com/office/drawing/2014/main" id="{5D986AF0-EC4E-494E-98CE-FD4D44240BB3}"/>
              </a:ext>
            </a:extLst>
          </p:cNvPr>
          <p:cNvSpPr txBox="1"/>
          <p:nvPr/>
        </p:nvSpPr>
        <p:spPr>
          <a:xfrm>
            <a:off x="7971695" y="1712348"/>
            <a:ext cx="872197" cy="369332"/>
          </a:xfrm>
          <a:prstGeom prst="rect">
            <a:avLst/>
          </a:prstGeom>
          <a:noFill/>
        </p:spPr>
        <p:txBody>
          <a:bodyPr wrap="square" rtlCol="0">
            <a:spAutoFit/>
          </a:bodyPr>
          <a:lstStyle/>
          <a:p>
            <a:r>
              <a:rPr lang="en-IN" dirty="0"/>
              <a:t>MOSI</a:t>
            </a:r>
            <a:endParaRPr lang="en-US" dirty="0"/>
          </a:p>
        </p:txBody>
      </p:sp>
      <p:sp>
        <p:nvSpPr>
          <p:cNvPr id="12" name="TextBox 11">
            <a:extLst>
              <a:ext uri="{FF2B5EF4-FFF2-40B4-BE49-F238E27FC236}">
                <a16:creationId xmlns:a16="http://schemas.microsoft.com/office/drawing/2014/main" id="{05419BEB-0D29-4F73-9583-2AEAC94C6006}"/>
              </a:ext>
            </a:extLst>
          </p:cNvPr>
          <p:cNvSpPr txBox="1"/>
          <p:nvPr/>
        </p:nvSpPr>
        <p:spPr>
          <a:xfrm>
            <a:off x="8002178" y="2230508"/>
            <a:ext cx="872197" cy="369332"/>
          </a:xfrm>
          <a:prstGeom prst="rect">
            <a:avLst/>
          </a:prstGeom>
          <a:noFill/>
        </p:spPr>
        <p:txBody>
          <a:bodyPr wrap="square" rtlCol="0">
            <a:spAutoFit/>
          </a:bodyPr>
          <a:lstStyle/>
          <a:p>
            <a:r>
              <a:rPr lang="en-IN" dirty="0"/>
              <a:t>MISO</a:t>
            </a:r>
            <a:endParaRPr lang="en-US" dirty="0"/>
          </a:p>
        </p:txBody>
      </p:sp>
      <p:sp>
        <p:nvSpPr>
          <p:cNvPr id="13" name="TextBox 12">
            <a:extLst>
              <a:ext uri="{FF2B5EF4-FFF2-40B4-BE49-F238E27FC236}">
                <a16:creationId xmlns:a16="http://schemas.microsoft.com/office/drawing/2014/main" id="{508E9B86-51EC-45F7-B587-E14EEE5FA4F9}"/>
              </a:ext>
            </a:extLst>
          </p:cNvPr>
          <p:cNvSpPr txBox="1"/>
          <p:nvPr/>
        </p:nvSpPr>
        <p:spPr>
          <a:xfrm>
            <a:off x="8051412" y="2819006"/>
            <a:ext cx="529884" cy="369332"/>
          </a:xfrm>
          <a:prstGeom prst="rect">
            <a:avLst/>
          </a:prstGeom>
          <a:noFill/>
        </p:spPr>
        <p:txBody>
          <a:bodyPr wrap="square" rtlCol="0">
            <a:spAutoFit/>
          </a:bodyPr>
          <a:lstStyle/>
          <a:p>
            <a:r>
              <a:rPr lang="en-IN" dirty="0"/>
              <a:t>SS</a:t>
            </a:r>
            <a:endParaRPr lang="en-US" dirty="0"/>
          </a:p>
        </p:txBody>
      </p:sp>
      <p:cxnSp>
        <p:nvCxnSpPr>
          <p:cNvPr id="15" name="Straight Connector 14">
            <a:extLst>
              <a:ext uri="{FF2B5EF4-FFF2-40B4-BE49-F238E27FC236}">
                <a16:creationId xmlns:a16="http://schemas.microsoft.com/office/drawing/2014/main" id="{94BF57B6-F767-4449-B147-A31897DF091E}"/>
              </a:ext>
            </a:extLst>
          </p:cNvPr>
          <p:cNvCxnSpPr>
            <a:cxnSpLocks/>
          </p:cNvCxnSpPr>
          <p:nvPr/>
        </p:nvCxnSpPr>
        <p:spPr>
          <a:xfrm flipH="1">
            <a:off x="8159262" y="2892356"/>
            <a:ext cx="2250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6D70098-D8A1-415C-B3D5-DFC70D00DDF3}"/>
              </a:ext>
            </a:extLst>
          </p:cNvPr>
          <p:cNvSpPr txBox="1"/>
          <p:nvPr/>
        </p:nvSpPr>
        <p:spPr>
          <a:xfrm>
            <a:off x="8874375" y="1534162"/>
            <a:ext cx="1760800" cy="1538883"/>
          </a:xfrm>
          <a:prstGeom prst="rect">
            <a:avLst/>
          </a:prstGeom>
          <a:noFill/>
        </p:spPr>
        <p:txBody>
          <a:bodyPr wrap="square" rtlCol="0">
            <a:spAutoFit/>
          </a:bodyPr>
          <a:lstStyle/>
          <a:p>
            <a:pPr algn="ctr"/>
            <a:r>
              <a:rPr lang="en-IN" sz="2800" dirty="0"/>
              <a:t>Slave</a:t>
            </a:r>
          </a:p>
          <a:p>
            <a:pPr algn="ctr"/>
            <a:r>
              <a:rPr lang="en-IN" dirty="0"/>
              <a:t> </a:t>
            </a:r>
            <a:r>
              <a:rPr lang="en-IN" sz="1600" dirty="0"/>
              <a:t>(Sensors,  EEPROM, SDCARD, Display, </a:t>
            </a:r>
            <a:r>
              <a:rPr lang="en-IN" sz="1600" dirty="0" err="1"/>
              <a:t>Wifi</a:t>
            </a:r>
            <a:r>
              <a:rPr lang="en-IN" sz="1600" dirty="0"/>
              <a:t>, BT, etc)</a:t>
            </a:r>
            <a:endParaRPr lang="en-US" dirty="0"/>
          </a:p>
        </p:txBody>
      </p:sp>
      <p:cxnSp>
        <p:nvCxnSpPr>
          <p:cNvPr id="21" name="Straight Arrow Connector 20">
            <a:extLst>
              <a:ext uri="{FF2B5EF4-FFF2-40B4-BE49-F238E27FC236}">
                <a16:creationId xmlns:a16="http://schemas.microsoft.com/office/drawing/2014/main" id="{4E5423C2-6C76-4D8C-946B-CDA0EC1927F5}"/>
              </a:ext>
            </a:extLst>
          </p:cNvPr>
          <p:cNvCxnSpPr/>
          <p:nvPr/>
        </p:nvCxnSpPr>
        <p:spPr>
          <a:xfrm>
            <a:off x="4951828" y="1378854"/>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FE1F6C24-8C6C-4CBE-8E43-36CD1FD4C5E2}"/>
              </a:ext>
            </a:extLst>
          </p:cNvPr>
          <p:cNvCxnSpPr/>
          <p:nvPr/>
        </p:nvCxnSpPr>
        <p:spPr>
          <a:xfrm>
            <a:off x="4963549" y="1925152"/>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458CD808-FBC8-4C1A-99B9-858630F9D949}"/>
              </a:ext>
            </a:extLst>
          </p:cNvPr>
          <p:cNvCxnSpPr>
            <a:cxnSpLocks/>
          </p:cNvCxnSpPr>
          <p:nvPr/>
        </p:nvCxnSpPr>
        <p:spPr>
          <a:xfrm flipH="1">
            <a:off x="4937762" y="2415174"/>
            <a:ext cx="2951872"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0D5459DC-E781-4844-9CEC-5CCC346A5C98}"/>
              </a:ext>
            </a:extLst>
          </p:cNvPr>
          <p:cNvCxnSpPr/>
          <p:nvPr/>
        </p:nvCxnSpPr>
        <p:spPr>
          <a:xfrm>
            <a:off x="4961201" y="3006017"/>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1" name="TextBox 30">
            <a:extLst>
              <a:ext uri="{FF2B5EF4-FFF2-40B4-BE49-F238E27FC236}">
                <a16:creationId xmlns:a16="http://schemas.microsoft.com/office/drawing/2014/main" id="{ED46C11D-FD4E-4343-8B83-6C3D403A96B9}"/>
              </a:ext>
            </a:extLst>
          </p:cNvPr>
          <p:cNvSpPr txBox="1"/>
          <p:nvPr/>
        </p:nvSpPr>
        <p:spPr>
          <a:xfrm>
            <a:off x="5624732" y="997242"/>
            <a:ext cx="1491176" cy="369332"/>
          </a:xfrm>
          <a:prstGeom prst="rect">
            <a:avLst/>
          </a:prstGeom>
          <a:noFill/>
        </p:spPr>
        <p:txBody>
          <a:bodyPr wrap="square" rtlCol="0">
            <a:spAutoFit/>
          </a:bodyPr>
          <a:lstStyle/>
          <a:p>
            <a:pPr algn="ctr"/>
            <a:r>
              <a:rPr lang="en-IN" dirty="0"/>
              <a:t>Serial Clock</a:t>
            </a:r>
            <a:endParaRPr lang="en-US" dirty="0"/>
          </a:p>
        </p:txBody>
      </p:sp>
      <p:sp>
        <p:nvSpPr>
          <p:cNvPr id="32" name="TextBox 31">
            <a:extLst>
              <a:ext uri="{FF2B5EF4-FFF2-40B4-BE49-F238E27FC236}">
                <a16:creationId xmlns:a16="http://schemas.microsoft.com/office/drawing/2014/main" id="{B1F04FDE-C4F4-4ECD-BACA-72E5115C0B8C}"/>
              </a:ext>
            </a:extLst>
          </p:cNvPr>
          <p:cNvSpPr txBox="1"/>
          <p:nvPr/>
        </p:nvSpPr>
        <p:spPr>
          <a:xfrm>
            <a:off x="5341033" y="1613877"/>
            <a:ext cx="2182842" cy="369332"/>
          </a:xfrm>
          <a:prstGeom prst="rect">
            <a:avLst/>
          </a:prstGeom>
          <a:noFill/>
        </p:spPr>
        <p:txBody>
          <a:bodyPr wrap="square" rtlCol="0">
            <a:spAutoFit/>
          </a:bodyPr>
          <a:lstStyle/>
          <a:p>
            <a:pPr algn="ctr"/>
            <a:r>
              <a:rPr lang="en-IN" dirty="0"/>
              <a:t>Master Out Slave In</a:t>
            </a:r>
            <a:endParaRPr lang="en-US" dirty="0"/>
          </a:p>
        </p:txBody>
      </p:sp>
      <p:sp>
        <p:nvSpPr>
          <p:cNvPr id="33" name="TextBox 32">
            <a:extLst>
              <a:ext uri="{FF2B5EF4-FFF2-40B4-BE49-F238E27FC236}">
                <a16:creationId xmlns:a16="http://schemas.microsoft.com/office/drawing/2014/main" id="{EEFA5240-8098-4833-9746-E033A29B73F3}"/>
              </a:ext>
            </a:extLst>
          </p:cNvPr>
          <p:cNvSpPr txBox="1"/>
          <p:nvPr/>
        </p:nvSpPr>
        <p:spPr>
          <a:xfrm>
            <a:off x="5270691" y="2092175"/>
            <a:ext cx="2321175" cy="369332"/>
          </a:xfrm>
          <a:prstGeom prst="rect">
            <a:avLst/>
          </a:prstGeom>
          <a:noFill/>
        </p:spPr>
        <p:txBody>
          <a:bodyPr wrap="square" rtlCol="0">
            <a:spAutoFit/>
          </a:bodyPr>
          <a:lstStyle/>
          <a:p>
            <a:pPr algn="ctr"/>
            <a:r>
              <a:rPr lang="en-IN" dirty="0"/>
              <a:t>Master In Slave Out</a:t>
            </a:r>
            <a:endParaRPr lang="en-US" dirty="0"/>
          </a:p>
        </p:txBody>
      </p:sp>
      <p:sp>
        <p:nvSpPr>
          <p:cNvPr id="34" name="TextBox 33">
            <a:extLst>
              <a:ext uri="{FF2B5EF4-FFF2-40B4-BE49-F238E27FC236}">
                <a16:creationId xmlns:a16="http://schemas.microsoft.com/office/drawing/2014/main" id="{9BFF42BF-D9F2-4385-A4C3-3A3A6D199C85}"/>
              </a:ext>
            </a:extLst>
          </p:cNvPr>
          <p:cNvSpPr txBox="1"/>
          <p:nvPr/>
        </p:nvSpPr>
        <p:spPr>
          <a:xfrm>
            <a:off x="5690384" y="2694750"/>
            <a:ext cx="1491176" cy="369332"/>
          </a:xfrm>
          <a:prstGeom prst="rect">
            <a:avLst/>
          </a:prstGeom>
          <a:noFill/>
        </p:spPr>
        <p:txBody>
          <a:bodyPr wrap="square" rtlCol="0">
            <a:spAutoFit/>
          </a:bodyPr>
          <a:lstStyle/>
          <a:p>
            <a:pPr algn="ctr"/>
            <a:r>
              <a:rPr lang="en-IN" dirty="0"/>
              <a:t>Slave Select</a:t>
            </a:r>
            <a:endParaRPr lang="en-US" dirty="0"/>
          </a:p>
        </p:txBody>
      </p:sp>
      <p:sp>
        <p:nvSpPr>
          <p:cNvPr id="35" name="TextBox 34">
            <a:extLst>
              <a:ext uri="{FF2B5EF4-FFF2-40B4-BE49-F238E27FC236}">
                <a16:creationId xmlns:a16="http://schemas.microsoft.com/office/drawing/2014/main" id="{2148A49C-1F9E-4AE1-B748-926032C2D5E1}"/>
              </a:ext>
            </a:extLst>
          </p:cNvPr>
          <p:cNvSpPr txBox="1"/>
          <p:nvPr/>
        </p:nvSpPr>
        <p:spPr>
          <a:xfrm>
            <a:off x="1378634" y="4263292"/>
            <a:ext cx="9959926" cy="1384995"/>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rgbClr val="FFFF00"/>
                </a:solidFill>
              </a:rPr>
              <a:t>Slave has to support for SPI communication.</a:t>
            </a:r>
          </a:p>
          <a:p>
            <a:pPr marL="457200" indent="-457200">
              <a:buFont typeface="Arial" panose="020B0604020202020204" pitchFamily="34" charset="0"/>
              <a:buChar char="•"/>
            </a:pPr>
            <a:r>
              <a:rPr lang="en-IN" sz="2800" dirty="0">
                <a:solidFill>
                  <a:srgbClr val="FFFF00"/>
                </a:solidFill>
              </a:rPr>
              <a:t>Master uses one of its GPIO pin to pull the SS line to the ground to communicate with a particular slave device.</a:t>
            </a:r>
            <a:endParaRPr lang="en-US" sz="2800" dirty="0">
              <a:solidFill>
                <a:srgbClr val="FFFF00"/>
              </a:solidFill>
            </a:endParaRPr>
          </a:p>
        </p:txBody>
      </p:sp>
      <p:cxnSp>
        <p:nvCxnSpPr>
          <p:cNvPr id="3" name="Straight Connector 2">
            <a:extLst>
              <a:ext uri="{FF2B5EF4-FFF2-40B4-BE49-F238E27FC236}">
                <a16:creationId xmlns:a16="http://schemas.microsoft.com/office/drawing/2014/main" id="{436B2C24-5EC9-4A8A-8749-3DE1408FCDB5}"/>
              </a:ext>
            </a:extLst>
          </p:cNvPr>
          <p:cNvCxnSpPr/>
          <p:nvPr/>
        </p:nvCxnSpPr>
        <p:spPr>
          <a:xfrm>
            <a:off x="7301132" y="3021878"/>
            <a:ext cx="0" cy="298878"/>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19298B-F0F5-45BB-8DC0-8F20E47D2988}"/>
              </a:ext>
            </a:extLst>
          </p:cNvPr>
          <p:cNvCxnSpPr>
            <a:cxnSpLocks/>
          </p:cNvCxnSpPr>
          <p:nvPr/>
        </p:nvCxnSpPr>
        <p:spPr>
          <a:xfrm>
            <a:off x="7033847" y="3320756"/>
            <a:ext cx="5322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8BB4F2-DB20-4A6A-ABD4-9C9B82D0F762}"/>
              </a:ext>
            </a:extLst>
          </p:cNvPr>
          <p:cNvCxnSpPr>
            <a:cxnSpLocks/>
          </p:cNvCxnSpPr>
          <p:nvPr/>
        </p:nvCxnSpPr>
        <p:spPr>
          <a:xfrm>
            <a:off x="7101839" y="3402816"/>
            <a:ext cx="3645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0C7715-F9C3-4AD2-A722-5312C8687942}"/>
              </a:ext>
            </a:extLst>
          </p:cNvPr>
          <p:cNvCxnSpPr>
            <a:cxnSpLocks/>
          </p:cNvCxnSpPr>
          <p:nvPr/>
        </p:nvCxnSpPr>
        <p:spPr>
          <a:xfrm>
            <a:off x="7155765" y="3470808"/>
            <a:ext cx="2684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04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0A2DB12-782C-41DC-B2B5-3F33FD3039FC}"/>
              </a:ext>
            </a:extLst>
          </p:cNvPr>
          <p:cNvSpPr/>
          <p:nvPr/>
        </p:nvSpPr>
        <p:spPr>
          <a:xfrm>
            <a:off x="1927274" y="2668172"/>
            <a:ext cx="3024554" cy="264472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Master</a:t>
            </a:r>
          </a:p>
          <a:p>
            <a:pPr algn="ctr"/>
            <a:r>
              <a:rPr lang="en-IN" sz="2400" dirty="0"/>
              <a:t>MCU</a:t>
            </a:r>
            <a:endParaRPr lang="en-US" sz="3600" dirty="0"/>
          </a:p>
        </p:txBody>
      </p:sp>
      <p:sp>
        <p:nvSpPr>
          <p:cNvPr id="5" name="TextBox 4">
            <a:extLst>
              <a:ext uri="{FF2B5EF4-FFF2-40B4-BE49-F238E27FC236}">
                <a16:creationId xmlns:a16="http://schemas.microsoft.com/office/drawing/2014/main" id="{CC178544-4AF4-45E4-BF53-A5D9B6740552}"/>
              </a:ext>
            </a:extLst>
          </p:cNvPr>
          <p:cNvSpPr txBox="1"/>
          <p:nvPr/>
        </p:nvSpPr>
        <p:spPr>
          <a:xfrm>
            <a:off x="4248447" y="2954215"/>
            <a:ext cx="872197" cy="369332"/>
          </a:xfrm>
          <a:prstGeom prst="rect">
            <a:avLst/>
          </a:prstGeom>
          <a:noFill/>
        </p:spPr>
        <p:txBody>
          <a:bodyPr wrap="square" rtlCol="0">
            <a:spAutoFit/>
          </a:bodyPr>
          <a:lstStyle/>
          <a:p>
            <a:r>
              <a:rPr lang="en-IN" dirty="0"/>
              <a:t>SCLK</a:t>
            </a:r>
            <a:endParaRPr lang="en-US" dirty="0"/>
          </a:p>
        </p:txBody>
      </p:sp>
      <p:sp>
        <p:nvSpPr>
          <p:cNvPr id="6" name="TextBox 5">
            <a:extLst>
              <a:ext uri="{FF2B5EF4-FFF2-40B4-BE49-F238E27FC236}">
                <a16:creationId xmlns:a16="http://schemas.microsoft.com/office/drawing/2014/main" id="{56AFC5AD-014F-4872-B20B-E0392A70AC6C}"/>
              </a:ext>
            </a:extLst>
          </p:cNvPr>
          <p:cNvSpPr txBox="1"/>
          <p:nvPr/>
        </p:nvSpPr>
        <p:spPr>
          <a:xfrm>
            <a:off x="4217964" y="3472375"/>
            <a:ext cx="872197" cy="369332"/>
          </a:xfrm>
          <a:prstGeom prst="rect">
            <a:avLst/>
          </a:prstGeom>
          <a:noFill/>
        </p:spPr>
        <p:txBody>
          <a:bodyPr wrap="square" rtlCol="0">
            <a:spAutoFit/>
          </a:bodyPr>
          <a:lstStyle/>
          <a:p>
            <a:r>
              <a:rPr lang="en-IN" dirty="0"/>
              <a:t>MOSI</a:t>
            </a:r>
            <a:endParaRPr lang="en-US" dirty="0"/>
          </a:p>
        </p:txBody>
      </p:sp>
      <p:sp>
        <p:nvSpPr>
          <p:cNvPr id="7" name="TextBox 6">
            <a:extLst>
              <a:ext uri="{FF2B5EF4-FFF2-40B4-BE49-F238E27FC236}">
                <a16:creationId xmlns:a16="http://schemas.microsoft.com/office/drawing/2014/main" id="{F6F683A6-730E-4F4A-AE73-16F7EF8C2B69}"/>
              </a:ext>
            </a:extLst>
          </p:cNvPr>
          <p:cNvSpPr txBox="1"/>
          <p:nvPr/>
        </p:nvSpPr>
        <p:spPr>
          <a:xfrm>
            <a:off x="4248447" y="3990535"/>
            <a:ext cx="872197" cy="369332"/>
          </a:xfrm>
          <a:prstGeom prst="rect">
            <a:avLst/>
          </a:prstGeom>
          <a:noFill/>
        </p:spPr>
        <p:txBody>
          <a:bodyPr wrap="square" rtlCol="0">
            <a:spAutoFit/>
          </a:bodyPr>
          <a:lstStyle/>
          <a:p>
            <a:r>
              <a:rPr lang="en-IN" dirty="0"/>
              <a:t>MISO</a:t>
            </a:r>
            <a:endParaRPr lang="en-US" dirty="0"/>
          </a:p>
        </p:txBody>
      </p:sp>
      <p:sp>
        <p:nvSpPr>
          <p:cNvPr id="8" name="TextBox 7">
            <a:extLst>
              <a:ext uri="{FF2B5EF4-FFF2-40B4-BE49-F238E27FC236}">
                <a16:creationId xmlns:a16="http://schemas.microsoft.com/office/drawing/2014/main" id="{7EDBD295-A585-4D1D-8BF6-D9C1F0BCC819}"/>
              </a:ext>
            </a:extLst>
          </p:cNvPr>
          <p:cNvSpPr txBox="1"/>
          <p:nvPr/>
        </p:nvSpPr>
        <p:spPr>
          <a:xfrm>
            <a:off x="4227340" y="4579033"/>
            <a:ext cx="872197" cy="369332"/>
          </a:xfrm>
          <a:prstGeom prst="rect">
            <a:avLst/>
          </a:prstGeom>
          <a:noFill/>
        </p:spPr>
        <p:txBody>
          <a:bodyPr wrap="square" rtlCol="0">
            <a:spAutoFit/>
          </a:bodyPr>
          <a:lstStyle/>
          <a:p>
            <a:r>
              <a:rPr lang="en-IN" dirty="0"/>
              <a:t>gpio1</a:t>
            </a:r>
            <a:endParaRPr lang="en-US" dirty="0"/>
          </a:p>
        </p:txBody>
      </p:sp>
      <p:sp>
        <p:nvSpPr>
          <p:cNvPr id="9" name="Rectangle: Rounded Corners 8">
            <a:extLst>
              <a:ext uri="{FF2B5EF4-FFF2-40B4-BE49-F238E27FC236}">
                <a16:creationId xmlns:a16="http://schemas.microsoft.com/office/drawing/2014/main" id="{A4E832BD-B89E-418F-92F6-2DCB393F7D25}"/>
              </a:ext>
            </a:extLst>
          </p:cNvPr>
          <p:cNvSpPr/>
          <p:nvPr/>
        </p:nvSpPr>
        <p:spPr>
          <a:xfrm>
            <a:off x="7889634" y="2665824"/>
            <a:ext cx="3024554" cy="26447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p>
        </p:txBody>
      </p:sp>
      <p:sp>
        <p:nvSpPr>
          <p:cNvPr id="10" name="TextBox 9">
            <a:extLst>
              <a:ext uri="{FF2B5EF4-FFF2-40B4-BE49-F238E27FC236}">
                <a16:creationId xmlns:a16="http://schemas.microsoft.com/office/drawing/2014/main" id="{755C7623-67E8-4978-98E2-87EBA8691389}"/>
              </a:ext>
            </a:extLst>
          </p:cNvPr>
          <p:cNvSpPr txBox="1"/>
          <p:nvPr/>
        </p:nvSpPr>
        <p:spPr>
          <a:xfrm>
            <a:off x="8002178" y="2951867"/>
            <a:ext cx="872197" cy="369332"/>
          </a:xfrm>
          <a:prstGeom prst="rect">
            <a:avLst/>
          </a:prstGeom>
          <a:noFill/>
        </p:spPr>
        <p:txBody>
          <a:bodyPr wrap="square" rtlCol="0">
            <a:spAutoFit/>
          </a:bodyPr>
          <a:lstStyle/>
          <a:p>
            <a:r>
              <a:rPr lang="en-IN" dirty="0"/>
              <a:t>SCLK</a:t>
            </a:r>
            <a:endParaRPr lang="en-US" dirty="0"/>
          </a:p>
        </p:txBody>
      </p:sp>
      <p:sp>
        <p:nvSpPr>
          <p:cNvPr id="11" name="TextBox 10">
            <a:extLst>
              <a:ext uri="{FF2B5EF4-FFF2-40B4-BE49-F238E27FC236}">
                <a16:creationId xmlns:a16="http://schemas.microsoft.com/office/drawing/2014/main" id="{5D986AF0-EC4E-494E-98CE-FD4D44240BB3}"/>
              </a:ext>
            </a:extLst>
          </p:cNvPr>
          <p:cNvSpPr txBox="1"/>
          <p:nvPr/>
        </p:nvSpPr>
        <p:spPr>
          <a:xfrm>
            <a:off x="7971695" y="3470027"/>
            <a:ext cx="872197" cy="369332"/>
          </a:xfrm>
          <a:prstGeom prst="rect">
            <a:avLst/>
          </a:prstGeom>
          <a:noFill/>
        </p:spPr>
        <p:txBody>
          <a:bodyPr wrap="square" rtlCol="0">
            <a:spAutoFit/>
          </a:bodyPr>
          <a:lstStyle/>
          <a:p>
            <a:r>
              <a:rPr lang="en-IN" dirty="0"/>
              <a:t>MOSI</a:t>
            </a:r>
            <a:endParaRPr lang="en-US" dirty="0"/>
          </a:p>
        </p:txBody>
      </p:sp>
      <p:sp>
        <p:nvSpPr>
          <p:cNvPr id="12" name="TextBox 11">
            <a:extLst>
              <a:ext uri="{FF2B5EF4-FFF2-40B4-BE49-F238E27FC236}">
                <a16:creationId xmlns:a16="http://schemas.microsoft.com/office/drawing/2014/main" id="{05419BEB-0D29-4F73-9583-2AEAC94C6006}"/>
              </a:ext>
            </a:extLst>
          </p:cNvPr>
          <p:cNvSpPr txBox="1"/>
          <p:nvPr/>
        </p:nvSpPr>
        <p:spPr>
          <a:xfrm>
            <a:off x="8002178" y="3988187"/>
            <a:ext cx="872197" cy="369332"/>
          </a:xfrm>
          <a:prstGeom prst="rect">
            <a:avLst/>
          </a:prstGeom>
          <a:noFill/>
        </p:spPr>
        <p:txBody>
          <a:bodyPr wrap="square" rtlCol="0">
            <a:spAutoFit/>
          </a:bodyPr>
          <a:lstStyle/>
          <a:p>
            <a:r>
              <a:rPr lang="en-IN" dirty="0"/>
              <a:t>MISO</a:t>
            </a:r>
            <a:endParaRPr lang="en-US" dirty="0"/>
          </a:p>
        </p:txBody>
      </p:sp>
      <p:sp>
        <p:nvSpPr>
          <p:cNvPr id="13" name="TextBox 12">
            <a:extLst>
              <a:ext uri="{FF2B5EF4-FFF2-40B4-BE49-F238E27FC236}">
                <a16:creationId xmlns:a16="http://schemas.microsoft.com/office/drawing/2014/main" id="{508E9B86-51EC-45F7-B587-E14EEE5FA4F9}"/>
              </a:ext>
            </a:extLst>
          </p:cNvPr>
          <p:cNvSpPr txBox="1"/>
          <p:nvPr/>
        </p:nvSpPr>
        <p:spPr>
          <a:xfrm>
            <a:off x="8051412" y="4576685"/>
            <a:ext cx="529884" cy="369332"/>
          </a:xfrm>
          <a:prstGeom prst="rect">
            <a:avLst/>
          </a:prstGeom>
          <a:noFill/>
        </p:spPr>
        <p:txBody>
          <a:bodyPr wrap="square" rtlCol="0">
            <a:spAutoFit/>
          </a:bodyPr>
          <a:lstStyle/>
          <a:p>
            <a:r>
              <a:rPr lang="en-IN" dirty="0"/>
              <a:t>SS</a:t>
            </a:r>
            <a:endParaRPr lang="en-US" dirty="0"/>
          </a:p>
        </p:txBody>
      </p:sp>
      <p:cxnSp>
        <p:nvCxnSpPr>
          <p:cNvPr id="15" name="Straight Connector 14">
            <a:extLst>
              <a:ext uri="{FF2B5EF4-FFF2-40B4-BE49-F238E27FC236}">
                <a16:creationId xmlns:a16="http://schemas.microsoft.com/office/drawing/2014/main" id="{94BF57B6-F767-4449-B147-A31897DF091E}"/>
              </a:ext>
            </a:extLst>
          </p:cNvPr>
          <p:cNvCxnSpPr>
            <a:cxnSpLocks/>
          </p:cNvCxnSpPr>
          <p:nvPr/>
        </p:nvCxnSpPr>
        <p:spPr>
          <a:xfrm flipH="1">
            <a:off x="8159262" y="4650035"/>
            <a:ext cx="2250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6D70098-D8A1-415C-B3D5-DFC70D00DDF3}"/>
              </a:ext>
            </a:extLst>
          </p:cNvPr>
          <p:cNvSpPr txBox="1"/>
          <p:nvPr/>
        </p:nvSpPr>
        <p:spPr>
          <a:xfrm>
            <a:off x="8874375" y="3291841"/>
            <a:ext cx="1760800" cy="1538883"/>
          </a:xfrm>
          <a:prstGeom prst="rect">
            <a:avLst/>
          </a:prstGeom>
          <a:noFill/>
        </p:spPr>
        <p:txBody>
          <a:bodyPr wrap="square" rtlCol="0">
            <a:spAutoFit/>
          </a:bodyPr>
          <a:lstStyle/>
          <a:p>
            <a:pPr algn="ctr"/>
            <a:r>
              <a:rPr lang="en-IN" sz="2800" dirty="0"/>
              <a:t>Slave</a:t>
            </a:r>
          </a:p>
          <a:p>
            <a:pPr algn="ctr"/>
            <a:r>
              <a:rPr lang="en-IN" dirty="0"/>
              <a:t> </a:t>
            </a:r>
            <a:r>
              <a:rPr lang="en-IN" sz="1600" dirty="0"/>
              <a:t>(Sensors,  EEPROM, SDCARD, Display, </a:t>
            </a:r>
            <a:r>
              <a:rPr lang="en-IN" sz="1600" dirty="0" err="1"/>
              <a:t>Wifi</a:t>
            </a:r>
            <a:r>
              <a:rPr lang="en-IN" sz="1600" dirty="0"/>
              <a:t>, BT, etc)</a:t>
            </a:r>
            <a:endParaRPr lang="en-US" dirty="0"/>
          </a:p>
        </p:txBody>
      </p:sp>
      <p:cxnSp>
        <p:nvCxnSpPr>
          <p:cNvPr id="21" name="Straight Arrow Connector 20">
            <a:extLst>
              <a:ext uri="{FF2B5EF4-FFF2-40B4-BE49-F238E27FC236}">
                <a16:creationId xmlns:a16="http://schemas.microsoft.com/office/drawing/2014/main" id="{4E5423C2-6C76-4D8C-946B-CDA0EC1927F5}"/>
              </a:ext>
            </a:extLst>
          </p:cNvPr>
          <p:cNvCxnSpPr/>
          <p:nvPr/>
        </p:nvCxnSpPr>
        <p:spPr>
          <a:xfrm>
            <a:off x="4951828" y="3136533"/>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FE1F6C24-8C6C-4CBE-8E43-36CD1FD4C5E2}"/>
              </a:ext>
            </a:extLst>
          </p:cNvPr>
          <p:cNvCxnSpPr/>
          <p:nvPr/>
        </p:nvCxnSpPr>
        <p:spPr>
          <a:xfrm>
            <a:off x="4963549" y="3682831"/>
            <a:ext cx="2937806"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1" name="TextBox 30">
            <a:extLst>
              <a:ext uri="{FF2B5EF4-FFF2-40B4-BE49-F238E27FC236}">
                <a16:creationId xmlns:a16="http://schemas.microsoft.com/office/drawing/2014/main" id="{ED46C11D-FD4E-4343-8B83-6C3D403A96B9}"/>
              </a:ext>
            </a:extLst>
          </p:cNvPr>
          <p:cNvSpPr txBox="1"/>
          <p:nvPr/>
        </p:nvSpPr>
        <p:spPr>
          <a:xfrm>
            <a:off x="5624732" y="2754921"/>
            <a:ext cx="1491176" cy="369332"/>
          </a:xfrm>
          <a:prstGeom prst="rect">
            <a:avLst/>
          </a:prstGeom>
          <a:noFill/>
        </p:spPr>
        <p:txBody>
          <a:bodyPr wrap="square" rtlCol="0">
            <a:spAutoFit/>
          </a:bodyPr>
          <a:lstStyle/>
          <a:p>
            <a:pPr algn="ctr"/>
            <a:r>
              <a:rPr lang="en-IN" dirty="0"/>
              <a:t>Serial Clock</a:t>
            </a:r>
            <a:endParaRPr lang="en-US" dirty="0"/>
          </a:p>
        </p:txBody>
      </p:sp>
      <p:sp>
        <p:nvSpPr>
          <p:cNvPr id="32" name="TextBox 31">
            <a:extLst>
              <a:ext uri="{FF2B5EF4-FFF2-40B4-BE49-F238E27FC236}">
                <a16:creationId xmlns:a16="http://schemas.microsoft.com/office/drawing/2014/main" id="{B1F04FDE-C4F4-4ECD-BACA-72E5115C0B8C}"/>
              </a:ext>
            </a:extLst>
          </p:cNvPr>
          <p:cNvSpPr txBox="1"/>
          <p:nvPr/>
        </p:nvSpPr>
        <p:spPr>
          <a:xfrm>
            <a:off x="5341033" y="3371556"/>
            <a:ext cx="2182842" cy="369332"/>
          </a:xfrm>
          <a:prstGeom prst="rect">
            <a:avLst/>
          </a:prstGeom>
          <a:noFill/>
        </p:spPr>
        <p:txBody>
          <a:bodyPr wrap="square" rtlCol="0">
            <a:spAutoFit/>
          </a:bodyPr>
          <a:lstStyle/>
          <a:p>
            <a:pPr algn="ctr"/>
            <a:r>
              <a:rPr lang="en-IN" dirty="0"/>
              <a:t>Master Out Slave In</a:t>
            </a:r>
            <a:endParaRPr lang="en-US" dirty="0"/>
          </a:p>
        </p:txBody>
      </p:sp>
      <p:sp>
        <p:nvSpPr>
          <p:cNvPr id="35" name="TextBox 34">
            <a:extLst>
              <a:ext uri="{FF2B5EF4-FFF2-40B4-BE49-F238E27FC236}">
                <a16:creationId xmlns:a16="http://schemas.microsoft.com/office/drawing/2014/main" id="{2148A49C-1F9E-4AE1-B748-926032C2D5E1}"/>
              </a:ext>
            </a:extLst>
          </p:cNvPr>
          <p:cNvSpPr txBox="1"/>
          <p:nvPr/>
        </p:nvSpPr>
        <p:spPr>
          <a:xfrm>
            <a:off x="1452489" y="365258"/>
            <a:ext cx="9959926" cy="1384995"/>
          </a:xfrm>
          <a:prstGeom prst="rect">
            <a:avLst/>
          </a:prstGeom>
          <a:noFill/>
        </p:spPr>
        <p:txBody>
          <a:bodyPr wrap="square" rtlCol="0">
            <a:spAutoFit/>
          </a:bodyPr>
          <a:lstStyle/>
          <a:p>
            <a:r>
              <a:rPr lang="en-IN" sz="3600" dirty="0">
                <a:solidFill>
                  <a:srgbClr val="FFFF00"/>
                </a:solidFill>
              </a:rPr>
              <a:t>Minimal SPI communication:</a:t>
            </a:r>
          </a:p>
          <a:p>
            <a:r>
              <a:rPr lang="en-US" sz="2400" dirty="0">
                <a:solidFill>
                  <a:srgbClr val="FFFF00"/>
                </a:solidFill>
              </a:rPr>
              <a:t>When there is only one master and one slave then there is a possibility of reducing the lines for communication in SPI based on application design.</a:t>
            </a:r>
            <a:endParaRPr lang="en-IN" sz="2400" dirty="0">
              <a:solidFill>
                <a:srgbClr val="FFFF00"/>
              </a:solidFill>
            </a:endParaRPr>
          </a:p>
        </p:txBody>
      </p:sp>
      <p:cxnSp>
        <p:nvCxnSpPr>
          <p:cNvPr id="3" name="Straight Connector 2">
            <a:extLst>
              <a:ext uri="{FF2B5EF4-FFF2-40B4-BE49-F238E27FC236}">
                <a16:creationId xmlns:a16="http://schemas.microsoft.com/office/drawing/2014/main" id="{436B2C24-5EC9-4A8A-8749-3DE1408FCDB5}"/>
              </a:ext>
            </a:extLst>
          </p:cNvPr>
          <p:cNvCxnSpPr/>
          <p:nvPr/>
        </p:nvCxnSpPr>
        <p:spPr>
          <a:xfrm>
            <a:off x="7301132" y="4779557"/>
            <a:ext cx="0" cy="298878"/>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19298B-F0F5-45BB-8DC0-8F20E47D2988}"/>
              </a:ext>
            </a:extLst>
          </p:cNvPr>
          <p:cNvCxnSpPr>
            <a:cxnSpLocks/>
          </p:cNvCxnSpPr>
          <p:nvPr/>
        </p:nvCxnSpPr>
        <p:spPr>
          <a:xfrm>
            <a:off x="7033847" y="5078435"/>
            <a:ext cx="5322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8BB4F2-DB20-4A6A-ABD4-9C9B82D0F762}"/>
              </a:ext>
            </a:extLst>
          </p:cNvPr>
          <p:cNvCxnSpPr>
            <a:cxnSpLocks/>
          </p:cNvCxnSpPr>
          <p:nvPr/>
        </p:nvCxnSpPr>
        <p:spPr>
          <a:xfrm>
            <a:off x="7101839" y="5160495"/>
            <a:ext cx="3645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0C7715-F9C3-4AD2-A722-5312C8687942}"/>
              </a:ext>
            </a:extLst>
          </p:cNvPr>
          <p:cNvCxnSpPr>
            <a:cxnSpLocks/>
          </p:cNvCxnSpPr>
          <p:nvPr/>
        </p:nvCxnSpPr>
        <p:spPr>
          <a:xfrm>
            <a:off x="7155765" y="5228487"/>
            <a:ext cx="26846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E7000F-94B7-442D-BC63-42F3F049A308}"/>
              </a:ext>
            </a:extLst>
          </p:cNvPr>
          <p:cNvCxnSpPr>
            <a:cxnSpLocks/>
          </p:cNvCxnSpPr>
          <p:nvPr/>
        </p:nvCxnSpPr>
        <p:spPr>
          <a:xfrm>
            <a:off x="7301132" y="4779557"/>
            <a:ext cx="586155" cy="0"/>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5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AAE5-D826-47AB-9D44-2B025E283135}"/>
              </a:ext>
            </a:extLst>
          </p:cNvPr>
          <p:cNvSpPr>
            <a:spLocks noGrp="1"/>
          </p:cNvSpPr>
          <p:nvPr>
            <p:ph type="title"/>
          </p:nvPr>
        </p:nvSpPr>
        <p:spPr>
          <a:xfrm>
            <a:off x="1141413" y="267286"/>
            <a:ext cx="9905998" cy="436098"/>
          </a:xfrm>
        </p:spPr>
        <p:txBody>
          <a:bodyPr>
            <a:normAutofit fontScale="90000"/>
          </a:bodyPr>
          <a:lstStyle/>
          <a:p>
            <a:r>
              <a:rPr lang="en-IN" b="1" u="sng" dirty="0">
                <a:solidFill>
                  <a:srgbClr val="FFC000"/>
                </a:solidFill>
              </a:rPr>
              <a:t>Microprocessor</a:t>
            </a:r>
          </a:p>
        </p:txBody>
      </p:sp>
      <p:sp>
        <p:nvSpPr>
          <p:cNvPr id="3" name="Content Placeholder 2">
            <a:extLst>
              <a:ext uri="{FF2B5EF4-FFF2-40B4-BE49-F238E27FC236}">
                <a16:creationId xmlns:a16="http://schemas.microsoft.com/office/drawing/2014/main" id="{DC273960-BFBD-4AFD-B8F5-29E3A6CA7E77}"/>
              </a:ext>
            </a:extLst>
          </p:cNvPr>
          <p:cNvSpPr>
            <a:spLocks noGrp="1"/>
          </p:cNvSpPr>
          <p:nvPr>
            <p:ph idx="1"/>
          </p:nvPr>
        </p:nvSpPr>
        <p:spPr>
          <a:xfrm>
            <a:off x="1141412" y="661182"/>
            <a:ext cx="10422231" cy="6105378"/>
          </a:xfrm>
        </p:spPr>
        <p:txBody>
          <a:bodyPr>
            <a:normAutofit fontScale="92500" lnSpcReduction="20000"/>
          </a:bodyPr>
          <a:lstStyle/>
          <a:p>
            <a:pPr marL="0" indent="0">
              <a:buNone/>
            </a:pPr>
            <a:r>
              <a:rPr lang="en-IN" dirty="0">
                <a:solidFill>
                  <a:srgbClr val="FFFF00"/>
                </a:solidFill>
              </a:rPr>
              <a:t>A </a:t>
            </a:r>
            <a:r>
              <a:rPr lang="en-IN" i="1" dirty="0">
                <a:solidFill>
                  <a:srgbClr val="FFFF00"/>
                </a:solidFill>
              </a:rPr>
              <a:t>microprocessor</a:t>
            </a:r>
            <a:r>
              <a:rPr lang="en-IN" dirty="0">
                <a:solidFill>
                  <a:srgbClr val="FFFF00"/>
                </a:solidFill>
              </a:rPr>
              <a:t> is an IC that has only CPU (Central processing unit) without other necessary components inside the (IC) packaging.  Its packaging does not contain RAM, ROM and other components required to perform a task. That is why it needs external components to complete a task.</a:t>
            </a: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r>
              <a:rPr lang="en-IN" dirty="0">
                <a:solidFill>
                  <a:srgbClr val="FFFF00"/>
                </a:solidFill>
              </a:rPr>
              <a:t>Due to this reason, the devices made from microprocessors are bulkier and power consuming but they have up-gradable memory and high processing capacity for performing complex tasks such as games, website and software development, etc… its functions are unlimited.</a:t>
            </a:r>
          </a:p>
          <a:p>
            <a:pPr marL="0" indent="0">
              <a:buNone/>
            </a:pPr>
            <a:endParaRPr lang="en-IN" dirty="0">
              <a:solidFill>
                <a:srgbClr val="FFFF00"/>
              </a:solidFill>
            </a:endParaRPr>
          </a:p>
        </p:txBody>
      </p:sp>
      <p:pic>
        <p:nvPicPr>
          <p:cNvPr id="3074" name="Picture 2" descr="Microprocessor">
            <a:extLst>
              <a:ext uri="{FF2B5EF4-FFF2-40B4-BE49-F238E27FC236}">
                <a16:creationId xmlns:a16="http://schemas.microsoft.com/office/drawing/2014/main" id="{0DE68908-10AC-4E64-BBC9-9C132AD77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356" y="2133311"/>
            <a:ext cx="3180770" cy="3171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312C50E-E6C5-4617-B26B-D662F9A44C83}"/>
              </a:ext>
            </a:extLst>
          </p:cNvPr>
          <p:cNvPicPr>
            <a:picLocks noChangeAspect="1"/>
          </p:cNvPicPr>
          <p:nvPr/>
        </p:nvPicPr>
        <p:blipFill>
          <a:blip r:embed="rId3"/>
          <a:stretch>
            <a:fillRect/>
          </a:stretch>
        </p:blipFill>
        <p:spPr>
          <a:xfrm>
            <a:off x="5894363" y="2196982"/>
            <a:ext cx="4685929" cy="3112752"/>
          </a:xfrm>
          <a:prstGeom prst="rect">
            <a:avLst/>
          </a:prstGeom>
        </p:spPr>
      </p:pic>
    </p:spTree>
    <p:extLst>
      <p:ext uri="{BB962C8B-B14F-4D97-AF65-F5344CB8AC3E}">
        <p14:creationId xmlns:p14="http://schemas.microsoft.com/office/powerpoint/2010/main" val="234876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pi shift register">
            <a:extLst>
              <a:ext uri="{FF2B5EF4-FFF2-40B4-BE49-F238E27FC236}">
                <a16:creationId xmlns:a16="http://schemas.microsoft.com/office/drawing/2014/main" id="{F5462969-386A-45D0-8D25-730A65A86C9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81687" y="1668291"/>
            <a:ext cx="9903656" cy="25259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721BFE-7A2B-4643-B228-62B00C89C0E2}"/>
              </a:ext>
            </a:extLst>
          </p:cNvPr>
          <p:cNvSpPr txBox="1"/>
          <p:nvPr/>
        </p:nvSpPr>
        <p:spPr>
          <a:xfrm>
            <a:off x="3235566" y="4661252"/>
            <a:ext cx="5908430" cy="646331"/>
          </a:xfrm>
          <a:prstGeom prst="rect">
            <a:avLst/>
          </a:prstGeom>
          <a:noFill/>
        </p:spPr>
        <p:txBody>
          <a:bodyPr wrap="square" rtlCol="0">
            <a:spAutoFit/>
          </a:bodyPr>
          <a:lstStyle/>
          <a:p>
            <a:pPr algn="ctr"/>
            <a:r>
              <a:rPr lang="en-IN" sz="3600" b="1" u="sng" dirty="0">
                <a:solidFill>
                  <a:srgbClr val="FFFF00"/>
                </a:solidFill>
              </a:rPr>
              <a:t>SPI Hardware</a:t>
            </a:r>
            <a:endParaRPr lang="en-US" sz="3600" b="1" u="sng" dirty="0">
              <a:solidFill>
                <a:srgbClr val="FFFF00"/>
              </a:solidFill>
            </a:endParaRPr>
          </a:p>
        </p:txBody>
      </p:sp>
      <p:pic>
        <p:nvPicPr>
          <p:cNvPr id="4" name="Picture 3">
            <a:extLst>
              <a:ext uri="{FF2B5EF4-FFF2-40B4-BE49-F238E27FC236}">
                <a16:creationId xmlns:a16="http://schemas.microsoft.com/office/drawing/2014/main" id="{3DFCFDD6-0219-4401-857F-52072C3B0642}"/>
              </a:ext>
            </a:extLst>
          </p:cNvPr>
          <p:cNvPicPr>
            <a:picLocks noChangeAspect="1"/>
          </p:cNvPicPr>
          <p:nvPr/>
        </p:nvPicPr>
        <p:blipFill>
          <a:blip r:embed="rId3"/>
          <a:stretch>
            <a:fillRect/>
          </a:stretch>
        </p:blipFill>
        <p:spPr>
          <a:xfrm>
            <a:off x="1573968" y="731267"/>
            <a:ext cx="9511376" cy="819150"/>
          </a:xfrm>
          <a:prstGeom prst="rect">
            <a:avLst/>
          </a:prstGeom>
        </p:spPr>
      </p:pic>
      <p:sp>
        <p:nvSpPr>
          <p:cNvPr id="3" name="TextBox 2">
            <a:extLst>
              <a:ext uri="{FF2B5EF4-FFF2-40B4-BE49-F238E27FC236}">
                <a16:creationId xmlns:a16="http://schemas.microsoft.com/office/drawing/2014/main" id="{7464C370-838F-493C-9438-B17D595D57D3}"/>
              </a:ext>
            </a:extLst>
          </p:cNvPr>
          <p:cNvSpPr txBox="1"/>
          <p:nvPr/>
        </p:nvSpPr>
        <p:spPr>
          <a:xfrm>
            <a:off x="1463040" y="5547360"/>
            <a:ext cx="9804400" cy="830997"/>
          </a:xfrm>
          <a:prstGeom prst="rect">
            <a:avLst/>
          </a:prstGeom>
          <a:noFill/>
        </p:spPr>
        <p:txBody>
          <a:bodyPr wrap="square" rtlCol="0">
            <a:spAutoFit/>
          </a:bodyPr>
          <a:lstStyle/>
          <a:p>
            <a:r>
              <a:rPr lang="en-US" sz="2400" dirty="0">
                <a:solidFill>
                  <a:srgbClr val="FFC000"/>
                </a:solidFill>
              </a:rPr>
              <a:t>Data shift out direction ( MSB bit shift first or LSB bit shift first ) is depends on application configurations.</a:t>
            </a:r>
          </a:p>
        </p:txBody>
      </p:sp>
    </p:spTree>
    <p:extLst>
      <p:ext uri="{BB962C8B-B14F-4D97-AF65-F5344CB8AC3E}">
        <p14:creationId xmlns:p14="http://schemas.microsoft.com/office/powerpoint/2010/main" val="354061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 name="Straight Connector 119">
            <a:extLst>
              <a:ext uri="{FF2B5EF4-FFF2-40B4-BE49-F238E27FC236}">
                <a16:creationId xmlns:a16="http://schemas.microsoft.com/office/drawing/2014/main" id="{F3ABDADE-6600-41ED-B4B8-88EAB49AE99C}"/>
              </a:ext>
            </a:extLst>
          </p:cNvPr>
          <p:cNvCxnSpPr>
            <a:cxnSpLocks/>
          </p:cNvCxnSpPr>
          <p:nvPr/>
        </p:nvCxnSpPr>
        <p:spPr>
          <a:xfrm flipH="1">
            <a:off x="7381388" y="2051737"/>
            <a:ext cx="38743" cy="33531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1C5F0D-2480-4219-9703-BBCFF7F66895}"/>
              </a:ext>
            </a:extLst>
          </p:cNvPr>
          <p:cNvCxnSpPr>
            <a:cxnSpLocks/>
          </p:cNvCxnSpPr>
          <p:nvPr/>
        </p:nvCxnSpPr>
        <p:spPr>
          <a:xfrm flipH="1">
            <a:off x="4471416" y="2051737"/>
            <a:ext cx="83708" cy="33297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F79BC20-EACE-45F7-8D03-188FB56DFF62}"/>
              </a:ext>
            </a:extLst>
          </p:cNvPr>
          <p:cNvCxnSpPr>
            <a:cxnSpLocks/>
          </p:cNvCxnSpPr>
          <p:nvPr/>
        </p:nvCxnSpPr>
        <p:spPr>
          <a:xfrm>
            <a:off x="4458313" y="5006716"/>
            <a:ext cx="2946828" cy="2998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1C58041-352D-475F-B5A7-088BC5689658}"/>
              </a:ext>
            </a:extLst>
          </p:cNvPr>
          <p:cNvSpPr txBox="1"/>
          <p:nvPr/>
        </p:nvSpPr>
        <p:spPr>
          <a:xfrm>
            <a:off x="1244184" y="389744"/>
            <a:ext cx="10193311" cy="1723549"/>
          </a:xfrm>
          <a:prstGeom prst="rect">
            <a:avLst/>
          </a:prstGeom>
          <a:noFill/>
        </p:spPr>
        <p:txBody>
          <a:bodyPr wrap="square" rtlCol="0">
            <a:spAutoFit/>
          </a:bodyPr>
          <a:lstStyle/>
          <a:p>
            <a:r>
              <a:rPr lang="en-IN" sz="2400" b="1" u="sng" dirty="0">
                <a:solidFill>
                  <a:srgbClr val="FFFF00"/>
                </a:solidFill>
              </a:rPr>
              <a:t>Customizing SPI Bus  Configurations:</a:t>
            </a:r>
            <a:endParaRPr lang="en-IN" sz="2400" dirty="0">
              <a:solidFill>
                <a:srgbClr val="FFFF00"/>
              </a:solidFill>
            </a:endParaRPr>
          </a:p>
          <a:p>
            <a:r>
              <a:rPr lang="en-US" dirty="0">
                <a:solidFill>
                  <a:srgbClr val="FFFF00"/>
                </a:solidFill>
              </a:rPr>
              <a:t>SPI bus can be configured in different modes based on target slave device and application requirements.</a:t>
            </a:r>
          </a:p>
          <a:p>
            <a:endParaRPr lang="en-US" sz="2000" dirty="0">
              <a:solidFill>
                <a:srgbClr val="FFFF00"/>
              </a:solidFill>
            </a:endParaRPr>
          </a:p>
          <a:p>
            <a:r>
              <a:rPr lang="en-US" sz="2400" b="1" u="sng" dirty="0">
                <a:solidFill>
                  <a:srgbClr val="FFFF00"/>
                </a:solidFill>
              </a:rPr>
              <a:t>SPI full-duplex communication:</a:t>
            </a:r>
          </a:p>
          <a:p>
            <a:endParaRPr lang="en-IN" sz="2000" dirty="0">
              <a:solidFill>
                <a:srgbClr val="FFFF00"/>
              </a:solidFill>
            </a:endParaRPr>
          </a:p>
        </p:txBody>
      </p:sp>
      <p:sp>
        <p:nvSpPr>
          <p:cNvPr id="65" name="Rectangle: Rounded Corners 64">
            <a:extLst>
              <a:ext uri="{FF2B5EF4-FFF2-40B4-BE49-F238E27FC236}">
                <a16:creationId xmlns:a16="http://schemas.microsoft.com/office/drawing/2014/main" id="{CCC8706B-8021-4615-853A-9C199A017DBA}"/>
              </a:ext>
            </a:extLst>
          </p:cNvPr>
          <p:cNvSpPr/>
          <p:nvPr/>
        </p:nvSpPr>
        <p:spPr>
          <a:xfrm>
            <a:off x="1958390" y="2652301"/>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Clock</a:t>
            </a:r>
            <a:endParaRPr lang="en-US" dirty="0"/>
          </a:p>
        </p:txBody>
      </p:sp>
      <p:sp>
        <p:nvSpPr>
          <p:cNvPr id="67" name="Rectangle: Rounded Corners 66">
            <a:extLst>
              <a:ext uri="{FF2B5EF4-FFF2-40B4-BE49-F238E27FC236}">
                <a16:creationId xmlns:a16="http://schemas.microsoft.com/office/drawing/2014/main" id="{35327992-95F1-4797-A8D8-6CCE5445F9F0}"/>
              </a:ext>
            </a:extLst>
          </p:cNvPr>
          <p:cNvSpPr/>
          <p:nvPr/>
        </p:nvSpPr>
        <p:spPr>
          <a:xfrm>
            <a:off x="7992251" y="3477720"/>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Up to 16-bit shift registers</a:t>
            </a:r>
            <a:endParaRPr lang="en-US" b="1" dirty="0"/>
          </a:p>
        </p:txBody>
      </p:sp>
      <p:sp>
        <p:nvSpPr>
          <p:cNvPr id="68" name="Rectangle: Rounded Corners 67">
            <a:extLst>
              <a:ext uri="{FF2B5EF4-FFF2-40B4-BE49-F238E27FC236}">
                <a16:creationId xmlns:a16="http://schemas.microsoft.com/office/drawing/2014/main" id="{E82A22E5-51DE-4542-8991-CF440A11DB4C}"/>
              </a:ext>
            </a:extLst>
          </p:cNvPr>
          <p:cNvSpPr/>
          <p:nvPr/>
        </p:nvSpPr>
        <p:spPr>
          <a:xfrm>
            <a:off x="1998684" y="3497706"/>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 to 16-bit shift registers</a:t>
            </a:r>
            <a:endParaRPr lang="en-US" b="1" dirty="0"/>
          </a:p>
        </p:txBody>
      </p:sp>
      <p:cxnSp>
        <p:nvCxnSpPr>
          <p:cNvPr id="73" name="Connector: Elbow 72">
            <a:extLst>
              <a:ext uri="{FF2B5EF4-FFF2-40B4-BE49-F238E27FC236}">
                <a16:creationId xmlns:a16="http://schemas.microsoft.com/office/drawing/2014/main" id="{86C2A151-16BB-4CCE-B417-77472CBB2AD4}"/>
              </a:ext>
            </a:extLst>
          </p:cNvPr>
          <p:cNvCxnSpPr>
            <a:cxnSpLocks/>
            <a:endCxn id="67" idx="3"/>
          </p:cNvCxnSpPr>
          <p:nvPr/>
        </p:nvCxnSpPr>
        <p:spPr>
          <a:xfrm rot="16200000" flipV="1">
            <a:off x="9726118" y="3805001"/>
            <a:ext cx="712030" cy="582123"/>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95E28A0-16B8-4AEE-99BC-0BB4770EDB89}"/>
              </a:ext>
            </a:extLst>
          </p:cNvPr>
          <p:cNvCxnSpPr>
            <a:stCxn id="67" idx="1"/>
            <a:endCxn id="68" idx="3"/>
          </p:cNvCxnSpPr>
          <p:nvPr/>
        </p:nvCxnSpPr>
        <p:spPr>
          <a:xfrm flipH="1">
            <a:off x="3797504" y="3740048"/>
            <a:ext cx="4194747" cy="1998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658C3C0-446D-467F-AAE5-77E42463BE80}"/>
              </a:ext>
            </a:extLst>
          </p:cNvPr>
          <p:cNvCxnSpPr>
            <a:cxnSpLocks/>
            <a:stCxn id="68" idx="1"/>
          </p:cNvCxnSpPr>
          <p:nvPr/>
        </p:nvCxnSpPr>
        <p:spPr>
          <a:xfrm rot="10800000" flipH="1" flipV="1">
            <a:off x="1998684" y="3760033"/>
            <a:ext cx="8374510" cy="692045"/>
          </a:xfrm>
          <a:prstGeom prst="bentConnector3">
            <a:avLst>
              <a:gd name="adj1" fmla="val -273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30B603DC-B8EC-4E19-B153-CD4FD5A2D042}"/>
              </a:ext>
            </a:extLst>
          </p:cNvPr>
          <p:cNvCxnSpPr>
            <a:cxnSpLocks/>
            <a:stCxn id="65" idx="3"/>
          </p:cNvCxnSpPr>
          <p:nvPr/>
        </p:nvCxnSpPr>
        <p:spPr>
          <a:xfrm>
            <a:off x="3757210" y="2914629"/>
            <a:ext cx="5291528" cy="693725"/>
          </a:xfrm>
          <a:prstGeom prst="bentConnector3">
            <a:avLst>
              <a:gd name="adj1" fmla="val 10014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4BD052B-9211-40DE-8439-DE4572B6F2CA}"/>
              </a:ext>
            </a:extLst>
          </p:cNvPr>
          <p:cNvCxnSpPr>
            <a:cxnSpLocks/>
          </p:cNvCxnSpPr>
          <p:nvPr/>
        </p:nvCxnSpPr>
        <p:spPr>
          <a:xfrm>
            <a:off x="2788160" y="3156966"/>
            <a:ext cx="0" cy="35573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320B833-4533-4DCD-8249-7B8AA51AD7FC}"/>
              </a:ext>
            </a:extLst>
          </p:cNvPr>
          <p:cNvSpPr txBox="1"/>
          <p:nvPr/>
        </p:nvSpPr>
        <p:spPr>
          <a:xfrm>
            <a:off x="4032358" y="2607332"/>
            <a:ext cx="655160" cy="307298"/>
          </a:xfrm>
          <a:prstGeom prst="rect">
            <a:avLst/>
          </a:prstGeom>
          <a:noFill/>
        </p:spPr>
        <p:txBody>
          <a:bodyPr wrap="square" rtlCol="0">
            <a:spAutoFit/>
          </a:bodyPr>
          <a:lstStyle/>
          <a:p>
            <a:r>
              <a:rPr lang="en-IN" sz="1400" dirty="0"/>
              <a:t>SCLK</a:t>
            </a:r>
            <a:endParaRPr lang="en-US" sz="1400" dirty="0"/>
          </a:p>
        </p:txBody>
      </p:sp>
      <p:sp>
        <p:nvSpPr>
          <p:cNvPr id="129" name="TextBox 128">
            <a:extLst>
              <a:ext uri="{FF2B5EF4-FFF2-40B4-BE49-F238E27FC236}">
                <a16:creationId xmlns:a16="http://schemas.microsoft.com/office/drawing/2014/main" id="{4D150A28-E8D7-4860-A3EA-F3F9DA7A03AE}"/>
              </a:ext>
            </a:extLst>
          </p:cNvPr>
          <p:cNvSpPr txBox="1"/>
          <p:nvPr/>
        </p:nvSpPr>
        <p:spPr>
          <a:xfrm>
            <a:off x="4004878" y="3449274"/>
            <a:ext cx="655160" cy="307298"/>
          </a:xfrm>
          <a:prstGeom prst="rect">
            <a:avLst/>
          </a:prstGeom>
          <a:noFill/>
        </p:spPr>
        <p:txBody>
          <a:bodyPr wrap="square" rtlCol="0">
            <a:spAutoFit/>
          </a:bodyPr>
          <a:lstStyle/>
          <a:p>
            <a:r>
              <a:rPr lang="en-IN" sz="1400" dirty="0"/>
              <a:t>MISO</a:t>
            </a:r>
            <a:endParaRPr lang="en-US" sz="1400" dirty="0"/>
          </a:p>
        </p:txBody>
      </p:sp>
      <p:sp>
        <p:nvSpPr>
          <p:cNvPr id="130" name="TextBox 129">
            <a:extLst>
              <a:ext uri="{FF2B5EF4-FFF2-40B4-BE49-F238E27FC236}">
                <a16:creationId xmlns:a16="http://schemas.microsoft.com/office/drawing/2014/main" id="{A4C396F0-2083-4F64-8BEF-4CF713573935}"/>
              </a:ext>
            </a:extLst>
          </p:cNvPr>
          <p:cNvSpPr txBox="1"/>
          <p:nvPr/>
        </p:nvSpPr>
        <p:spPr>
          <a:xfrm>
            <a:off x="3947418" y="4156307"/>
            <a:ext cx="655160" cy="307298"/>
          </a:xfrm>
          <a:prstGeom prst="rect">
            <a:avLst/>
          </a:prstGeom>
          <a:noFill/>
        </p:spPr>
        <p:txBody>
          <a:bodyPr wrap="square" rtlCol="0">
            <a:spAutoFit/>
          </a:bodyPr>
          <a:lstStyle/>
          <a:p>
            <a:r>
              <a:rPr lang="en-IN" sz="1400" dirty="0"/>
              <a:t>MOSI</a:t>
            </a:r>
            <a:endParaRPr lang="en-US" sz="1400" dirty="0"/>
          </a:p>
        </p:txBody>
      </p:sp>
      <p:sp>
        <p:nvSpPr>
          <p:cNvPr id="131" name="TextBox 130">
            <a:extLst>
              <a:ext uri="{FF2B5EF4-FFF2-40B4-BE49-F238E27FC236}">
                <a16:creationId xmlns:a16="http://schemas.microsoft.com/office/drawing/2014/main" id="{6DAAD220-B55E-4E03-825B-22F0353FB2E5}"/>
              </a:ext>
            </a:extLst>
          </p:cNvPr>
          <p:cNvSpPr txBox="1"/>
          <p:nvPr/>
        </p:nvSpPr>
        <p:spPr>
          <a:xfrm>
            <a:off x="4009876" y="4863342"/>
            <a:ext cx="655160" cy="307298"/>
          </a:xfrm>
          <a:prstGeom prst="rect">
            <a:avLst/>
          </a:prstGeom>
          <a:noFill/>
        </p:spPr>
        <p:txBody>
          <a:bodyPr wrap="square" rtlCol="0">
            <a:spAutoFit/>
          </a:bodyPr>
          <a:lstStyle/>
          <a:p>
            <a:r>
              <a:rPr lang="en-IN" sz="1400" dirty="0"/>
              <a:t>NSS</a:t>
            </a:r>
            <a:endParaRPr lang="en-US" sz="1400" dirty="0"/>
          </a:p>
        </p:txBody>
      </p:sp>
      <p:sp>
        <p:nvSpPr>
          <p:cNvPr id="132" name="TextBox 131">
            <a:extLst>
              <a:ext uri="{FF2B5EF4-FFF2-40B4-BE49-F238E27FC236}">
                <a16:creationId xmlns:a16="http://schemas.microsoft.com/office/drawing/2014/main" id="{F23EF64A-8C76-4280-9251-9594D2F16BA2}"/>
              </a:ext>
            </a:extLst>
          </p:cNvPr>
          <p:cNvSpPr txBox="1"/>
          <p:nvPr/>
        </p:nvSpPr>
        <p:spPr>
          <a:xfrm>
            <a:off x="4033264" y="2607332"/>
            <a:ext cx="655160" cy="307298"/>
          </a:xfrm>
          <a:prstGeom prst="rect">
            <a:avLst/>
          </a:prstGeom>
          <a:noFill/>
        </p:spPr>
        <p:txBody>
          <a:bodyPr wrap="square" rtlCol="0">
            <a:spAutoFit/>
          </a:bodyPr>
          <a:lstStyle/>
          <a:p>
            <a:r>
              <a:rPr lang="en-IN" sz="1400" dirty="0"/>
              <a:t>SCLK</a:t>
            </a:r>
            <a:endParaRPr lang="en-US" sz="1400" dirty="0"/>
          </a:p>
        </p:txBody>
      </p:sp>
      <p:sp>
        <p:nvSpPr>
          <p:cNvPr id="133" name="TextBox 132">
            <a:extLst>
              <a:ext uri="{FF2B5EF4-FFF2-40B4-BE49-F238E27FC236}">
                <a16:creationId xmlns:a16="http://schemas.microsoft.com/office/drawing/2014/main" id="{CCFA2128-5C3A-4847-9FB3-8C292F5FA4FD}"/>
              </a:ext>
            </a:extLst>
          </p:cNvPr>
          <p:cNvSpPr txBox="1"/>
          <p:nvPr/>
        </p:nvSpPr>
        <p:spPr>
          <a:xfrm>
            <a:off x="4005784" y="3449274"/>
            <a:ext cx="655160" cy="307298"/>
          </a:xfrm>
          <a:prstGeom prst="rect">
            <a:avLst/>
          </a:prstGeom>
          <a:noFill/>
        </p:spPr>
        <p:txBody>
          <a:bodyPr wrap="square" rtlCol="0">
            <a:spAutoFit/>
          </a:bodyPr>
          <a:lstStyle/>
          <a:p>
            <a:r>
              <a:rPr lang="en-IN" sz="1400" dirty="0"/>
              <a:t>MISO</a:t>
            </a:r>
            <a:endParaRPr lang="en-US" sz="1400" dirty="0"/>
          </a:p>
        </p:txBody>
      </p:sp>
      <p:sp>
        <p:nvSpPr>
          <p:cNvPr id="134" name="TextBox 133">
            <a:extLst>
              <a:ext uri="{FF2B5EF4-FFF2-40B4-BE49-F238E27FC236}">
                <a16:creationId xmlns:a16="http://schemas.microsoft.com/office/drawing/2014/main" id="{E87F1AD0-B50F-4DA3-AA29-0C8CEE95B1A4}"/>
              </a:ext>
            </a:extLst>
          </p:cNvPr>
          <p:cNvSpPr txBox="1"/>
          <p:nvPr/>
        </p:nvSpPr>
        <p:spPr>
          <a:xfrm>
            <a:off x="3948324" y="4156307"/>
            <a:ext cx="655160" cy="307298"/>
          </a:xfrm>
          <a:prstGeom prst="rect">
            <a:avLst/>
          </a:prstGeom>
          <a:noFill/>
        </p:spPr>
        <p:txBody>
          <a:bodyPr wrap="square" rtlCol="0">
            <a:spAutoFit/>
          </a:bodyPr>
          <a:lstStyle/>
          <a:p>
            <a:r>
              <a:rPr lang="en-IN" sz="1400" dirty="0"/>
              <a:t>MOSI</a:t>
            </a:r>
            <a:endParaRPr lang="en-US" sz="1400" dirty="0"/>
          </a:p>
        </p:txBody>
      </p:sp>
      <p:sp>
        <p:nvSpPr>
          <p:cNvPr id="135" name="TextBox 134">
            <a:extLst>
              <a:ext uri="{FF2B5EF4-FFF2-40B4-BE49-F238E27FC236}">
                <a16:creationId xmlns:a16="http://schemas.microsoft.com/office/drawing/2014/main" id="{44C93C8C-7AA6-428D-BD7C-AA00381913C9}"/>
              </a:ext>
            </a:extLst>
          </p:cNvPr>
          <p:cNvSpPr txBox="1"/>
          <p:nvPr/>
        </p:nvSpPr>
        <p:spPr>
          <a:xfrm>
            <a:off x="4010782" y="4863342"/>
            <a:ext cx="655160" cy="307298"/>
          </a:xfrm>
          <a:prstGeom prst="rect">
            <a:avLst/>
          </a:prstGeom>
          <a:noFill/>
        </p:spPr>
        <p:txBody>
          <a:bodyPr wrap="square" rtlCol="0">
            <a:spAutoFit/>
          </a:bodyPr>
          <a:lstStyle/>
          <a:p>
            <a:r>
              <a:rPr lang="en-IN" sz="1400" dirty="0"/>
              <a:t>NSS</a:t>
            </a:r>
            <a:endParaRPr lang="en-US" sz="1400" dirty="0"/>
          </a:p>
        </p:txBody>
      </p:sp>
      <p:sp>
        <p:nvSpPr>
          <p:cNvPr id="136" name="TextBox 135">
            <a:extLst>
              <a:ext uri="{FF2B5EF4-FFF2-40B4-BE49-F238E27FC236}">
                <a16:creationId xmlns:a16="http://schemas.microsoft.com/office/drawing/2014/main" id="{1BA4A9DD-653B-4DAF-9619-BBB9E7F75FC4}"/>
              </a:ext>
            </a:extLst>
          </p:cNvPr>
          <p:cNvSpPr txBox="1"/>
          <p:nvPr/>
        </p:nvSpPr>
        <p:spPr>
          <a:xfrm>
            <a:off x="7333598" y="2624822"/>
            <a:ext cx="655160" cy="307298"/>
          </a:xfrm>
          <a:prstGeom prst="rect">
            <a:avLst/>
          </a:prstGeom>
          <a:noFill/>
        </p:spPr>
        <p:txBody>
          <a:bodyPr wrap="square" rtlCol="0">
            <a:spAutoFit/>
          </a:bodyPr>
          <a:lstStyle/>
          <a:p>
            <a:r>
              <a:rPr lang="en-IN" sz="1400" dirty="0"/>
              <a:t>SCLK</a:t>
            </a:r>
            <a:endParaRPr lang="en-US" sz="1400" dirty="0"/>
          </a:p>
        </p:txBody>
      </p:sp>
      <p:sp>
        <p:nvSpPr>
          <p:cNvPr id="137" name="TextBox 136">
            <a:extLst>
              <a:ext uri="{FF2B5EF4-FFF2-40B4-BE49-F238E27FC236}">
                <a16:creationId xmlns:a16="http://schemas.microsoft.com/office/drawing/2014/main" id="{48AACBBB-6982-4C09-95A4-54768D10635C}"/>
              </a:ext>
            </a:extLst>
          </p:cNvPr>
          <p:cNvSpPr txBox="1"/>
          <p:nvPr/>
        </p:nvSpPr>
        <p:spPr>
          <a:xfrm>
            <a:off x="7321107" y="3466764"/>
            <a:ext cx="655160" cy="307298"/>
          </a:xfrm>
          <a:prstGeom prst="rect">
            <a:avLst/>
          </a:prstGeom>
          <a:noFill/>
        </p:spPr>
        <p:txBody>
          <a:bodyPr wrap="square" rtlCol="0">
            <a:spAutoFit/>
          </a:bodyPr>
          <a:lstStyle/>
          <a:p>
            <a:r>
              <a:rPr lang="en-IN" sz="1400" dirty="0"/>
              <a:t>MISO</a:t>
            </a:r>
            <a:endParaRPr lang="en-US" sz="1400" dirty="0"/>
          </a:p>
        </p:txBody>
      </p:sp>
      <p:sp>
        <p:nvSpPr>
          <p:cNvPr id="138" name="TextBox 137">
            <a:extLst>
              <a:ext uri="{FF2B5EF4-FFF2-40B4-BE49-F238E27FC236}">
                <a16:creationId xmlns:a16="http://schemas.microsoft.com/office/drawing/2014/main" id="{58EC421D-7743-419C-831C-15E25DCC0DD9}"/>
              </a:ext>
            </a:extLst>
          </p:cNvPr>
          <p:cNvSpPr txBox="1"/>
          <p:nvPr/>
        </p:nvSpPr>
        <p:spPr>
          <a:xfrm>
            <a:off x="7353588" y="4188787"/>
            <a:ext cx="655160" cy="307298"/>
          </a:xfrm>
          <a:prstGeom prst="rect">
            <a:avLst/>
          </a:prstGeom>
          <a:noFill/>
        </p:spPr>
        <p:txBody>
          <a:bodyPr wrap="square" rtlCol="0">
            <a:spAutoFit/>
          </a:bodyPr>
          <a:lstStyle/>
          <a:p>
            <a:r>
              <a:rPr lang="en-IN" sz="1400" dirty="0"/>
              <a:t>MOSI</a:t>
            </a:r>
            <a:endParaRPr lang="en-US" sz="1400" dirty="0"/>
          </a:p>
        </p:txBody>
      </p:sp>
      <p:sp>
        <p:nvSpPr>
          <p:cNvPr id="139" name="TextBox 138">
            <a:extLst>
              <a:ext uri="{FF2B5EF4-FFF2-40B4-BE49-F238E27FC236}">
                <a16:creationId xmlns:a16="http://schemas.microsoft.com/office/drawing/2014/main" id="{15B2AB8F-9A49-43F0-9200-A366F95E44FB}"/>
              </a:ext>
            </a:extLst>
          </p:cNvPr>
          <p:cNvSpPr txBox="1"/>
          <p:nvPr/>
        </p:nvSpPr>
        <p:spPr>
          <a:xfrm>
            <a:off x="7386066" y="4880832"/>
            <a:ext cx="655160" cy="307298"/>
          </a:xfrm>
          <a:prstGeom prst="rect">
            <a:avLst/>
          </a:prstGeom>
          <a:noFill/>
        </p:spPr>
        <p:txBody>
          <a:bodyPr wrap="square" rtlCol="0">
            <a:spAutoFit/>
          </a:bodyPr>
          <a:lstStyle/>
          <a:p>
            <a:r>
              <a:rPr lang="en-IN" sz="1400" dirty="0"/>
              <a:t>NSS</a:t>
            </a:r>
            <a:endParaRPr lang="en-US" sz="1400" dirty="0"/>
          </a:p>
        </p:txBody>
      </p:sp>
      <p:cxnSp>
        <p:nvCxnSpPr>
          <p:cNvPr id="140" name="Straight Arrow Connector 139">
            <a:extLst>
              <a:ext uri="{FF2B5EF4-FFF2-40B4-BE49-F238E27FC236}">
                <a16:creationId xmlns:a16="http://schemas.microsoft.com/office/drawing/2014/main" id="{B4C8096D-E61F-488E-A451-63FCF5D0C65A}"/>
              </a:ext>
            </a:extLst>
          </p:cNvPr>
          <p:cNvCxnSpPr/>
          <p:nvPr/>
        </p:nvCxnSpPr>
        <p:spPr>
          <a:xfrm>
            <a:off x="5441430" y="2757231"/>
            <a:ext cx="1199213"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42D7FDD-EE7E-4B84-8941-77FEDF2E10EA}"/>
              </a:ext>
            </a:extLst>
          </p:cNvPr>
          <p:cNvCxnSpPr>
            <a:cxnSpLocks/>
          </p:cNvCxnSpPr>
          <p:nvPr/>
        </p:nvCxnSpPr>
        <p:spPr>
          <a:xfrm flipH="1">
            <a:off x="5472016" y="3668984"/>
            <a:ext cx="1168627"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97A71F3-FB4A-4C79-9A30-29F28BD45C65}"/>
              </a:ext>
            </a:extLst>
          </p:cNvPr>
          <p:cNvCxnSpPr/>
          <p:nvPr/>
        </p:nvCxnSpPr>
        <p:spPr>
          <a:xfrm>
            <a:off x="5416450" y="4321196"/>
            <a:ext cx="1199213"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Flowchart: Connector 145">
            <a:extLst>
              <a:ext uri="{FF2B5EF4-FFF2-40B4-BE49-F238E27FC236}">
                <a16:creationId xmlns:a16="http://schemas.microsoft.com/office/drawing/2014/main" id="{78E3A6A2-72E1-4B77-9F75-32B4F010360E}"/>
              </a:ext>
            </a:extLst>
          </p:cNvPr>
          <p:cNvSpPr/>
          <p:nvPr/>
        </p:nvSpPr>
        <p:spPr>
          <a:xfrm>
            <a:off x="4482063" y="2848129"/>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Flowchart: Connector 147">
            <a:extLst>
              <a:ext uri="{FF2B5EF4-FFF2-40B4-BE49-F238E27FC236}">
                <a16:creationId xmlns:a16="http://schemas.microsoft.com/office/drawing/2014/main" id="{88E6606A-A165-43D2-A825-8A09ACBD5C10}"/>
              </a:ext>
            </a:extLst>
          </p:cNvPr>
          <p:cNvSpPr/>
          <p:nvPr/>
        </p:nvSpPr>
        <p:spPr>
          <a:xfrm>
            <a:off x="4454583" y="3720050"/>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Flowchart: Connector 148">
            <a:extLst>
              <a:ext uri="{FF2B5EF4-FFF2-40B4-BE49-F238E27FC236}">
                <a16:creationId xmlns:a16="http://schemas.microsoft.com/office/drawing/2014/main" id="{800E9D7F-8227-4905-8CEB-0502B8384053}"/>
              </a:ext>
            </a:extLst>
          </p:cNvPr>
          <p:cNvSpPr/>
          <p:nvPr/>
        </p:nvSpPr>
        <p:spPr>
          <a:xfrm>
            <a:off x="4427103" y="4397105"/>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Flowchart: Connector 149">
            <a:extLst>
              <a:ext uri="{FF2B5EF4-FFF2-40B4-BE49-F238E27FC236}">
                <a16:creationId xmlns:a16="http://schemas.microsoft.com/office/drawing/2014/main" id="{812EE06C-D631-49CE-8899-B4CE6277E774}"/>
              </a:ext>
            </a:extLst>
          </p:cNvPr>
          <p:cNvSpPr/>
          <p:nvPr/>
        </p:nvSpPr>
        <p:spPr>
          <a:xfrm>
            <a:off x="4429603" y="4984215"/>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Flowchart: Connector 150">
            <a:extLst>
              <a:ext uri="{FF2B5EF4-FFF2-40B4-BE49-F238E27FC236}">
                <a16:creationId xmlns:a16="http://schemas.microsoft.com/office/drawing/2014/main" id="{9D55411C-27A7-4860-8BC5-5A924293A76D}"/>
              </a:ext>
            </a:extLst>
          </p:cNvPr>
          <p:cNvSpPr/>
          <p:nvPr/>
        </p:nvSpPr>
        <p:spPr>
          <a:xfrm>
            <a:off x="7332689" y="2865619"/>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Flowchart: Connector 151">
            <a:extLst>
              <a:ext uri="{FF2B5EF4-FFF2-40B4-BE49-F238E27FC236}">
                <a16:creationId xmlns:a16="http://schemas.microsoft.com/office/drawing/2014/main" id="{98306889-29C5-4863-ADE8-D53FFD709A13}"/>
              </a:ext>
            </a:extLst>
          </p:cNvPr>
          <p:cNvSpPr/>
          <p:nvPr/>
        </p:nvSpPr>
        <p:spPr>
          <a:xfrm>
            <a:off x="7320199" y="3737540"/>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Flowchart: Connector 152">
            <a:extLst>
              <a:ext uri="{FF2B5EF4-FFF2-40B4-BE49-F238E27FC236}">
                <a16:creationId xmlns:a16="http://schemas.microsoft.com/office/drawing/2014/main" id="{382B9EA4-E98A-4A5D-A538-63C25AFA6BED}"/>
              </a:ext>
            </a:extLst>
          </p:cNvPr>
          <p:cNvSpPr/>
          <p:nvPr/>
        </p:nvSpPr>
        <p:spPr>
          <a:xfrm>
            <a:off x="7322699" y="4414595"/>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4" name="Flowchart: Connector 153">
            <a:extLst>
              <a:ext uri="{FF2B5EF4-FFF2-40B4-BE49-F238E27FC236}">
                <a16:creationId xmlns:a16="http://schemas.microsoft.com/office/drawing/2014/main" id="{78ECBC3C-C9F6-4FC4-93F8-E848B2D4A485}"/>
              </a:ext>
            </a:extLst>
          </p:cNvPr>
          <p:cNvSpPr/>
          <p:nvPr/>
        </p:nvSpPr>
        <p:spPr>
          <a:xfrm>
            <a:off x="7310209" y="5001705"/>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116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3E396AF6-309F-4082-9D07-A186B726631B}"/>
              </a:ext>
            </a:extLst>
          </p:cNvPr>
          <p:cNvCxnSpPr>
            <a:cxnSpLocks/>
          </p:cNvCxnSpPr>
          <p:nvPr/>
        </p:nvCxnSpPr>
        <p:spPr>
          <a:xfrm flipH="1">
            <a:off x="4438984" y="3822920"/>
            <a:ext cx="59739" cy="29426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266C27F-F2F1-4DBF-8BA9-60DF29A5552B}"/>
              </a:ext>
            </a:extLst>
          </p:cNvPr>
          <p:cNvCxnSpPr>
            <a:cxnSpLocks/>
          </p:cNvCxnSpPr>
          <p:nvPr/>
        </p:nvCxnSpPr>
        <p:spPr>
          <a:xfrm flipH="1">
            <a:off x="7342523" y="3914389"/>
            <a:ext cx="16363" cy="27912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56B5EEDC-4C89-4F4E-A04F-01B21B61AE5F}"/>
              </a:ext>
            </a:extLst>
          </p:cNvPr>
          <p:cNvCxnSpPr>
            <a:cxnSpLocks/>
          </p:cNvCxnSpPr>
          <p:nvPr/>
        </p:nvCxnSpPr>
        <p:spPr>
          <a:xfrm flipV="1">
            <a:off x="6402974" y="1935993"/>
            <a:ext cx="1573293" cy="657312"/>
          </a:xfrm>
          <a:prstGeom prst="bentConnector3">
            <a:avLst>
              <a:gd name="adj1" fmla="val 1665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ABDADE-6600-41ED-B4B8-88EAB49AE99C}"/>
              </a:ext>
            </a:extLst>
          </p:cNvPr>
          <p:cNvCxnSpPr>
            <a:cxnSpLocks/>
          </p:cNvCxnSpPr>
          <p:nvPr/>
        </p:nvCxnSpPr>
        <p:spPr>
          <a:xfrm flipH="1">
            <a:off x="7381389" y="350736"/>
            <a:ext cx="11182" cy="31954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1C5F0D-2480-4219-9703-BBCFF7F66895}"/>
              </a:ext>
            </a:extLst>
          </p:cNvPr>
          <p:cNvCxnSpPr>
            <a:cxnSpLocks/>
          </p:cNvCxnSpPr>
          <p:nvPr/>
        </p:nvCxnSpPr>
        <p:spPr>
          <a:xfrm flipH="1">
            <a:off x="4472140" y="350736"/>
            <a:ext cx="69812" cy="31734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F79BC20-EACE-45F7-8D03-188FB56DFF62}"/>
              </a:ext>
            </a:extLst>
          </p:cNvPr>
          <p:cNvCxnSpPr>
            <a:cxnSpLocks/>
          </p:cNvCxnSpPr>
          <p:nvPr/>
        </p:nvCxnSpPr>
        <p:spPr>
          <a:xfrm>
            <a:off x="4458313" y="3147943"/>
            <a:ext cx="2946828" cy="2998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1C58041-352D-475F-B5A7-088BC5689658}"/>
              </a:ext>
            </a:extLst>
          </p:cNvPr>
          <p:cNvSpPr txBox="1"/>
          <p:nvPr/>
        </p:nvSpPr>
        <p:spPr>
          <a:xfrm>
            <a:off x="1244184" y="-74946"/>
            <a:ext cx="10193311" cy="461665"/>
          </a:xfrm>
          <a:prstGeom prst="rect">
            <a:avLst/>
          </a:prstGeom>
          <a:noFill/>
        </p:spPr>
        <p:txBody>
          <a:bodyPr wrap="square" rtlCol="0">
            <a:spAutoFit/>
          </a:bodyPr>
          <a:lstStyle/>
          <a:p>
            <a:r>
              <a:rPr lang="en-US" sz="2400" b="1" u="sng" dirty="0">
                <a:solidFill>
                  <a:srgbClr val="FFFF00"/>
                </a:solidFill>
              </a:rPr>
              <a:t>SPI half-duplex communication:</a:t>
            </a:r>
            <a:endParaRPr lang="en-IN" sz="2000" b="1" u="sng" dirty="0">
              <a:solidFill>
                <a:srgbClr val="FFFF00"/>
              </a:solidFill>
            </a:endParaRPr>
          </a:p>
        </p:txBody>
      </p:sp>
      <p:sp>
        <p:nvSpPr>
          <p:cNvPr id="65" name="Rectangle: Rounded Corners 64">
            <a:extLst>
              <a:ext uri="{FF2B5EF4-FFF2-40B4-BE49-F238E27FC236}">
                <a16:creationId xmlns:a16="http://schemas.microsoft.com/office/drawing/2014/main" id="{CCC8706B-8021-4615-853A-9C199A017DBA}"/>
              </a:ext>
            </a:extLst>
          </p:cNvPr>
          <p:cNvSpPr/>
          <p:nvPr/>
        </p:nvSpPr>
        <p:spPr>
          <a:xfrm>
            <a:off x="1958390" y="793528"/>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Clock</a:t>
            </a:r>
            <a:endParaRPr lang="en-US" dirty="0"/>
          </a:p>
        </p:txBody>
      </p:sp>
      <p:sp>
        <p:nvSpPr>
          <p:cNvPr id="67" name="Rectangle: Rounded Corners 66">
            <a:extLst>
              <a:ext uri="{FF2B5EF4-FFF2-40B4-BE49-F238E27FC236}">
                <a16:creationId xmlns:a16="http://schemas.microsoft.com/office/drawing/2014/main" id="{35327992-95F1-4797-A8D8-6CCE5445F9F0}"/>
              </a:ext>
            </a:extLst>
          </p:cNvPr>
          <p:cNvSpPr/>
          <p:nvPr/>
        </p:nvSpPr>
        <p:spPr>
          <a:xfrm>
            <a:off x="7992251" y="1618947"/>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Up to 16-bit shift registers</a:t>
            </a:r>
            <a:endParaRPr lang="en-US" b="1" dirty="0"/>
          </a:p>
        </p:txBody>
      </p:sp>
      <p:sp>
        <p:nvSpPr>
          <p:cNvPr id="68" name="Rectangle: Rounded Corners 67">
            <a:extLst>
              <a:ext uri="{FF2B5EF4-FFF2-40B4-BE49-F238E27FC236}">
                <a16:creationId xmlns:a16="http://schemas.microsoft.com/office/drawing/2014/main" id="{E82A22E5-51DE-4542-8991-CF440A11DB4C}"/>
              </a:ext>
            </a:extLst>
          </p:cNvPr>
          <p:cNvSpPr/>
          <p:nvPr/>
        </p:nvSpPr>
        <p:spPr>
          <a:xfrm>
            <a:off x="1998684" y="1638933"/>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 to 16-bit shift registers</a:t>
            </a:r>
            <a:endParaRPr lang="en-US" b="1" dirty="0"/>
          </a:p>
        </p:txBody>
      </p:sp>
      <p:cxnSp>
        <p:nvCxnSpPr>
          <p:cNvPr id="73" name="Connector: Elbow 72">
            <a:extLst>
              <a:ext uri="{FF2B5EF4-FFF2-40B4-BE49-F238E27FC236}">
                <a16:creationId xmlns:a16="http://schemas.microsoft.com/office/drawing/2014/main" id="{86C2A151-16BB-4CCE-B417-77472CBB2AD4}"/>
              </a:ext>
            </a:extLst>
          </p:cNvPr>
          <p:cNvCxnSpPr>
            <a:cxnSpLocks/>
            <a:endCxn id="67" idx="3"/>
          </p:cNvCxnSpPr>
          <p:nvPr/>
        </p:nvCxnSpPr>
        <p:spPr>
          <a:xfrm rot="16200000" flipV="1">
            <a:off x="9726118" y="1946228"/>
            <a:ext cx="712030" cy="582123"/>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658C3C0-446D-467F-AAE5-77E42463BE80}"/>
              </a:ext>
            </a:extLst>
          </p:cNvPr>
          <p:cNvCxnSpPr>
            <a:cxnSpLocks/>
            <a:stCxn id="68" idx="1"/>
          </p:cNvCxnSpPr>
          <p:nvPr/>
        </p:nvCxnSpPr>
        <p:spPr>
          <a:xfrm rot="10800000" flipH="1" flipV="1">
            <a:off x="1998684" y="1901261"/>
            <a:ext cx="4404290" cy="692044"/>
          </a:xfrm>
          <a:prstGeom prst="bentConnector3">
            <a:avLst>
              <a:gd name="adj1" fmla="val -519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30B603DC-B8EC-4E19-B153-CD4FD5A2D042}"/>
              </a:ext>
            </a:extLst>
          </p:cNvPr>
          <p:cNvCxnSpPr>
            <a:cxnSpLocks/>
            <a:stCxn id="65" idx="3"/>
          </p:cNvCxnSpPr>
          <p:nvPr/>
        </p:nvCxnSpPr>
        <p:spPr>
          <a:xfrm>
            <a:off x="3757210" y="1055856"/>
            <a:ext cx="5291528" cy="693725"/>
          </a:xfrm>
          <a:prstGeom prst="bentConnector3">
            <a:avLst>
              <a:gd name="adj1" fmla="val 10014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4BD052B-9211-40DE-8439-DE4572B6F2CA}"/>
              </a:ext>
            </a:extLst>
          </p:cNvPr>
          <p:cNvCxnSpPr>
            <a:cxnSpLocks/>
          </p:cNvCxnSpPr>
          <p:nvPr/>
        </p:nvCxnSpPr>
        <p:spPr>
          <a:xfrm>
            <a:off x="2788160" y="1298193"/>
            <a:ext cx="0" cy="35573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320B833-4533-4DCD-8249-7B8AA51AD7FC}"/>
              </a:ext>
            </a:extLst>
          </p:cNvPr>
          <p:cNvSpPr txBox="1"/>
          <p:nvPr/>
        </p:nvSpPr>
        <p:spPr>
          <a:xfrm>
            <a:off x="4032358" y="748559"/>
            <a:ext cx="655160" cy="307298"/>
          </a:xfrm>
          <a:prstGeom prst="rect">
            <a:avLst/>
          </a:prstGeom>
          <a:noFill/>
        </p:spPr>
        <p:txBody>
          <a:bodyPr wrap="square" rtlCol="0">
            <a:spAutoFit/>
          </a:bodyPr>
          <a:lstStyle/>
          <a:p>
            <a:r>
              <a:rPr lang="en-IN" sz="1400" dirty="0"/>
              <a:t>SCLK</a:t>
            </a:r>
            <a:endParaRPr lang="en-US" sz="1400" dirty="0"/>
          </a:p>
        </p:txBody>
      </p:sp>
      <p:sp>
        <p:nvSpPr>
          <p:cNvPr id="129" name="TextBox 128">
            <a:extLst>
              <a:ext uri="{FF2B5EF4-FFF2-40B4-BE49-F238E27FC236}">
                <a16:creationId xmlns:a16="http://schemas.microsoft.com/office/drawing/2014/main" id="{4D150A28-E8D7-4860-A3EA-F3F9DA7A03AE}"/>
              </a:ext>
            </a:extLst>
          </p:cNvPr>
          <p:cNvSpPr txBox="1"/>
          <p:nvPr/>
        </p:nvSpPr>
        <p:spPr>
          <a:xfrm>
            <a:off x="4004878" y="1590501"/>
            <a:ext cx="655160" cy="307298"/>
          </a:xfrm>
          <a:prstGeom prst="rect">
            <a:avLst/>
          </a:prstGeom>
          <a:noFill/>
        </p:spPr>
        <p:txBody>
          <a:bodyPr wrap="square" rtlCol="0">
            <a:spAutoFit/>
          </a:bodyPr>
          <a:lstStyle/>
          <a:p>
            <a:r>
              <a:rPr lang="en-IN" sz="1400" dirty="0"/>
              <a:t>MISO</a:t>
            </a:r>
            <a:endParaRPr lang="en-US" sz="1400" dirty="0"/>
          </a:p>
        </p:txBody>
      </p:sp>
      <p:sp>
        <p:nvSpPr>
          <p:cNvPr id="130" name="TextBox 129">
            <a:extLst>
              <a:ext uri="{FF2B5EF4-FFF2-40B4-BE49-F238E27FC236}">
                <a16:creationId xmlns:a16="http://schemas.microsoft.com/office/drawing/2014/main" id="{A4C396F0-2083-4F64-8BEF-4CF713573935}"/>
              </a:ext>
            </a:extLst>
          </p:cNvPr>
          <p:cNvSpPr txBox="1"/>
          <p:nvPr/>
        </p:nvSpPr>
        <p:spPr>
          <a:xfrm>
            <a:off x="3947418" y="2297534"/>
            <a:ext cx="655160" cy="307298"/>
          </a:xfrm>
          <a:prstGeom prst="rect">
            <a:avLst/>
          </a:prstGeom>
          <a:noFill/>
        </p:spPr>
        <p:txBody>
          <a:bodyPr wrap="square" rtlCol="0">
            <a:spAutoFit/>
          </a:bodyPr>
          <a:lstStyle/>
          <a:p>
            <a:r>
              <a:rPr lang="en-IN" sz="1400" dirty="0"/>
              <a:t>MOSI</a:t>
            </a:r>
            <a:endParaRPr lang="en-US" sz="1400" dirty="0"/>
          </a:p>
        </p:txBody>
      </p:sp>
      <p:sp>
        <p:nvSpPr>
          <p:cNvPr id="131" name="TextBox 130">
            <a:extLst>
              <a:ext uri="{FF2B5EF4-FFF2-40B4-BE49-F238E27FC236}">
                <a16:creationId xmlns:a16="http://schemas.microsoft.com/office/drawing/2014/main" id="{6DAAD220-B55E-4E03-825B-22F0353FB2E5}"/>
              </a:ext>
            </a:extLst>
          </p:cNvPr>
          <p:cNvSpPr txBox="1"/>
          <p:nvPr/>
        </p:nvSpPr>
        <p:spPr>
          <a:xfrm>
            <a:off x="4009876" y="3004569"/>
            <a:ext cx="655160" cy="307298"/>
          </a:xfrm>
          <a:prstGeom prst="rect">
            <a:avLst/>
          </a:prstGeom>
          <a:noFill/>
        </p:spPr>
        <p:txBody>
          <a:bodyPr wrap="square" rtlCol="0">
            <a:spAutoFit/>
          </a:bodyPr>
          <a:lstStyle/>
          <a:p>
            <a:r>
              <a:rPr lang="en-IN" sz="1400" dirty="0"/>
              <a:t>NSS</a:t>
            </a:r>
            <a:endParaRPr lang="en-US" sz="1400" dirty="0"/>
          </a:p>
        </p:txBody>
      </p:sp>
      <p:sp>
        <p:nvSpPr>
          <p:cNvPr id="132" name="TextBox 131">
            <a:extLst>
              <a:ext uri="{FF2B5EF4-FFF2-40B4-BE49-F238E27FC236}">
                <a16:creationId xmlns:a16="http://schemas.microsoft.com/office/drawing/2014/main" id="{F23EF64A-8C76-4280-9251-9594D2F16BA2}"/>
              </a:ext>
            </a:extLst>
          </p:cNvPr>
          <p:cNvSpPr txBox="1"/>
          <p:nvPr/>
        </p:nvSpPr>
        <p:spPr>
          <a:xfrm>
            <a:off x="4033264" y="748559"/>
            <a:ext cx="655160" cy="307298"/>
          </a:xfrm>
          <a:prstGeom prst="rect">
            <a:avLst/>
          </a:prstGeom>
          <a:noFill/>
        </p:spPr>
        <p:txBody>
          <a:bodyPr wrap="square" rtlCol="0">
            <a:spAutoFit/>
          </a:bodyPr>
          <a:lstStyle/>
          <a:p>
            <a:r>
              <a:rPr lang="en-IN" sz="1400" dirty="0"/>
              <a:t>SCLK</a:t>
            </a:r>
            <a:endParaRPr lang="en-US" sz="1400" dirty="0"/>
          </a:p>
        </p:txBody>
      </p:sp>
      <p:sp>
        <p:nvSpPr>
          <p:cNvPr id="133" name="TextBox 132">
            <a:extLst>
              <a:ext uri="{FF2B5EF4-FFF2-40B4-BE49-F238E27FC236}">
                <a16:creationId xmlns:a16="http://schemas.microsoft.com/office/drawing/2014/main" id="{CCFA2128-5C3A-4847-9FB3-8C292F5FA4FD}"/>
              </a:ext>
            </a:extLst>
          </p:cNvPr>
          <p:cNvSpPr txBox="1"/>
          <p:nvPr/>
        </p:nvSpPr>
        <p:spPr>
          <a:xfrm>
            <a:off x="4005784" y="1590501"/>
            <a:ext cx="655160" cy="307298"/>
          </a:xfrm>
          <a:prstGeom prst="rect">
            <a:avLst/>
          </a:prstGeom>
          <a:noFill/>
        </p:spPr>
        <p:txBody>
          <a:bodyPr wrap="square" rtlCol="0">
            <a:spAutoFit/>
          </a:bodyPr>
          <a:lstStyle/>
          <a:p>
            <a:r>
              <a:rPr lang="en-IN" sz="1400" dirty="0"/>
              <a:t>MISO</a:t>
            </a:r>
            <a:endParaRPr lang="en-US" sz="1400" dirty="0"/>
          </a:p>
        </p:txBody>
      </p:sp>
      <p:sp>
        <p:nvSpPr>
          <p:cNvPr id="134" name="TextBox 133">
            <a:extLst>
              <a:ext uri="{FF2B5EF4-FFF2-40B4-BE49-F238E27FC236}">
                <a16:creationId xmlns:a16="http://schemas.microsoft.com/office/drawing/2014/main" id="{E87F1AD0-B50F-4DA3-AA29-0C8CEE95B1A4}"/>
              </a:ext>
            </a:extLst>
          </p:cNvPr>
          <p:cNvSpPr txBox="1"/>
          <p:nvPr/>
        </p:nvSpPr>
        <p:spPr>
          <a:xfrm>
            <a:off x="3948324" y="2297534"/>
            <a:ext cx="655160" cy="307298"/>
          </a:xfrm>
          <a:prstGeom prst="rect">
            <a:avLst/>
          </a:prstGeom>
          <a:noFill/>
        </p:spPr>
        <p:txBody>
          <a:bodyPr wrap="square" rtlCol="0">
            <a:spAutoFit/>
          </a:bodyPr>
          <a:lstStyle/>
          <a:p>
            <a:r>
              <a:rPr lang="en-IN" sz="1400" dirty="0"/>
              <a:t>MOSI</a:t>
            </a:r>
            <a:endParaRPr lang="en-US" sz="1400" dirty="0"/>
          </a:p>
        </p:txBody>
      </p:sp>
      <p:sp>
        <p:nvSpPr>
          <p:cNvPr id="135" name="TextBox 134">
            <a:extLst>
              <a:ext uri="{FF2B5EF4-FFF2-40B4-BE49-F238E27FC236}">
                <a16:creationId xmlns:a16="http://schemas.microsoft.com/office/drawing/2014/main" id="{44C93C8C-7AA6-428D-BD7C-AA00381913C9}"/>
              </a:ext>
            </a:extLst>
          </p:cNvPr>
          <p:cNvSpPr txBox="1"/>
          <p:nvPr/>
        </p:nvSpPr>
        <p:spPr>
          <a:xfrm>
            <a:off x="4010782" y="3004569"/>
            <a:ext cx="655160" cy="307298"/>
          </a:xfrm>
          <a:prstGeom prst="rect">
            <a:avLst/>
          </a:prstGeom>
          <a:noFill/>
        </p:spPr>
        <p:txBody>
          <a:bodyPr wrap="square" rtlCol="0">
            <a:spAutoFit/>
          </a:bodyPr>
          <a:lstStyle/>
          <a:p>
            <a:r>
              <a:rPr lang="en-IN" sz="1400" dirty="0"/>
              <a:t>NSS</a:t>
            </a:r>
            <a:endParaRPr lang="en-US" sz="1400" dirty="0"/>
          </a:p>
        </p:txBody>
      </p:sp>
      <p:sp>
        <p:nvSpPr>
          <p:cNvPr id="136" name="TextBox 135">
            <a:extLst>
              <a:ext uri="{FF2B5EF4-FFF2-40B4-BE49-F238E27FC236}">
                <a16:creationId xmlns:a16="http://schemas.microsoft.com/office/drawing/2014/main" id="{1BA4A9DD-653B-4DAF-9619-BBB9E7F75FC4}"/>
              </a:ext>
            </a:extLst>
          </p:cNvPr>
          <p:cNvSpPr txBox="1"/>
          <p:nvPr/>
        </p:nvSpPr>
        <p:spPr>
          <a:xfrm>
            <a:off x="7333598" y="766049"/>
            <a:ext cx="655160" cy="307298"/>
          </a:xfrm>
          <a:prstGeom prst="rect">
            <a:avLst/>
          </a:prstGeom>
          <a:noFill/>
        </p:spPr>
        <p:txBody>
          <a:bodyPr wrap="square" rtlCol="0">
            <a:spAutoFit/>
          </a:bodyPr>
          <a:lstStyle/>
          <a:p>
            <a:r>
              <a:rPr lang="en-IN" sz="1400" dirty="0"/>
              <a:t>SCLK</a:t>
            </a:r>
            <a:endParaRPr lang="en-US" sz="1400" dirty="0"/>
          </a:p>
        </p:txBody>
      </p:sp>
      <p:sp>
        <p:nvSpPr>
          <p:cNvPr id="137" name="TextBox 136">
            <a:extLst>
              <a:ext uri="{FF2B5EF4-FFF2-40B4-BE49-F238E27FC236}">
                <a16:creationId xmlns:a16="http://schemas.microsoft.com/office/drawing/2014/main" id="{48AACBBB-6982-4C09-95A4-54768D10635C}"/>
              </a:ext>
            </a:extLst>
          </p:cNvPr>
          <p:cNvSpPr txBox="1"/>
          <p:nvPr/>
        </p:nvSpPr>
        <p:spPr>
          <a:xfrm>
            <a:off x="7321107" y="1607991"/>
            <a:ext cx="655160" cy="307298"/>
          </a:xfrm>
          <a:prstGeom prst="rect">
            <a:avLst/>
          </a:prstGeom>
          <a:noFill/>
        </p:spPr>
        <p:txBody>
          <a:bodyPr wrap="square" rtlCol="0">
            <a:spAutoFit/>
          </a:bodyPr>
          <a:lstStyle/>
          <a:p>
            <a:r>
              <a:rPr lang="en-IN" sz="1400" dirty="0"/>
              <a:t>MISO</a:t>
            </a:r>
            <a:endParaRPr lang="en-US" sz="1400" dirty="0"/>
          </a:p>
        </p:txBody>
      </p:sp>
      <p:sp>
        <p:nvSpPr>
          <p:cNvPr id="138" name="TextBox 137">
            <a:extLst>
              <a:ext uri="{FF2B5EF4-FFF2-40B4-BE49-F238E27FC236}">
                <a16:creationId xmlns:a16="http://schemas.microsoft.com/office/drawing/2014/main" id="{58EC421D-7743-419C-831C-15E25DCC0DD9}"/>
              </a:ext>
            </a:extLst>
          </p:cNvPr>
          <p:cNvSpPr txBox="1"/>
          <p:nvPr/>
        </p:nvSpPr>
        <p:spPr>
          <a:xfrm>
            <a:off x="7353588" y="2524884"/>
            <a:ext cx="655160" cy="307298"/>
          </a:xfrm>
          <a:prstGeom prst="rect">
            <a:avLst/>
          </a:prstGeom>
          <a:noFill/>
        </p:spPr>
        <p:txBody>
          <a:bodyPr wrap="square" rtlCol="0">
            <a:spAutoFit/>
          </a:bodyPr>
          <a:lstStyle/>
          <a:p>
            <a:r>
              <a:rPr lang="en-IN" sz="1400" dirty="0"/>
              <a:t>MOSI</a:t>
            </a:r>
            <a:endParaRPr lang="en-US" sz="1400" dirty="0"/>
          </a:p>
        </p:txBody>
      </p:sp>
      <p:sp>
        <p:nvSpPr>
          <p:cNvPr id="139" name="TextBox 138">
            <a:extLst>
              <a:ext uri="{FF2B5EF4-FFF2-40B4-BE49-F238E27FC236}">
                <a16:creationId xmlns:a16="http://schemas.microsoft.com/office/drawing/2014/main" id="{15B2AB8F-9A49-43F0-9200-A366F95E44FB}"/>
              </a:ext>
            </a:extLst>
          </p:cNvPr>
          <p:cNvSpPr txBox="1"/>
          <p:nvPr/>
        </p:nvSpPr>
        <p:spPr>
          <a:xfrm>
            <a:off x="7386066" y="3022059"/>
            <a:ext cx="655160" cy="307298"/>
          </a:xfrm>
          <a:prstGeom prst="rect">
            <a:avLst/>
          </a:prstGeom>
          <a:noFill/>
        </p:spPr>
        <p:txBody>
          <a:bodyPr wrap="square" rtlCol="0">
            <a:spAutoFit/>
          </a:bodyPr>
          <a:lstStyle/>
          <a:p>
            <a:r>
              <a:rPr lang="en-IN" sz="1400" dirty="0"/>
              <a:t>NSS</a:t>
            </a:r>
            <a:endParaRPr lang="en-US" sz="1400" dirty="0"/>
          </a:p>
        </p:txBody>
      </p:sp>
      <p:cxnSp>
        <p:nvCxnSpPr>
          <p:cNvPr id="140" name="Straight Arrow Connector 139">
            <a:extLst>
              <a:ext uri="{FF2B5EF4-FFF2-40B4-BE49-F238E27FC236}">
                <a16:creationId xmlns:a16="http://schemas.microsoft.com/office/drawing/2014/main" id="{B4C8096D-E61F-488E-A451-63FCF5D0C65A}"/>
              </a:ext>
            </a:extLst>
          </p:cNvPr>
          <p:cNvCxnSpPr/>
          <p:nvPr/>
        </p:nvCxnSpPr>
        <p:spPr>
          <a:xfrm>
            <a:off x="5441430" y="898458"/>
            <a:ext cx="1199213"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Flowchart: Connector 145">
            <a:extLst>
              <a:ext uri="{FF2B5EF4-FFF2-40B4-BE49-F238E27FC236}">
                <a16:creationId xmlns:a16="http://schemas.microsoft.com/office/drawing/2014/main" id="{78E3A6A2-72E1-4B77-9F75-32B4F010360E}"/>
              </a:ext>
            </a:extLst>
          </p:cNvPr>
          <p:cNvSpPr/>
          <p:nvPr/>
        </p:nvSpPr>
        <p:spPr>
          <a:xfrm>
            <a:off x="4482063" y="989356"/>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Flowchart: Connector 147">
            <a:extLst>
              <a:ext uri="{FF2B5EF4-FFF2-40B4-BE49-F238E27FC236}">
                <a16:creationId xmlns:a16="http://schemas.microsoft.com/office/drawing/2014/main" id="{88E6606A-A165-43D2-A825-8A09ACBD5C10}"/>
              </a:ext>
            </a:extLst>
          </p:cNvPr>
          <p:cNvSpPr/>
          <p:nvPr/>
        </p:nvSpPr>
        <p:spPr>
          <a:xfrm>
            <a:off x="4454583" y="1861277"/>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Flowchart: Connector 148">
            <a:extLst>
              <a:ext uri="{FF2B5EF4-FFF2-40B4-BE49-F238E27FC236}">
                <a16:creationId xmlns:a16="http://schemas.microsoft.com/office/drawing/2014/main" id="{800E9D7F-8227-4905-8CEB-0502B8384053}"/>
              </a:ext>
            </a:extLst>
          </p:cNvPr>
          <p:cNvSpPr/>
          <p:nvPr/>
        </p:nvSpPr>
        <p:spPr>
          <a:xfrm>
            <a:off x="4427103" y="2538332"/>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Flowchart: Connector 149">
            <a:extLst>
              <a:ext uri="{FF2B5EF4-FFF2-40B4-BE49-F238E27FC236}">
                <a16:creationId xmlns:a16="http://schemas.microsoft.com/office/drawing/2014/main" id="{812EE06C-D631-49CE-8899-B4CE6277E774}"/>
              </a:ext>
            </a:extLst>
          </p:cNvPr>
          <p:cNvSpPr/>
          <p:nvPr/>
        </p:nvSpPr>
        <p:spPr>
          <a:xfrm>
            <a:off x="4429603" y="3125442"/>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Flowchart: Connector 150">
            <a:extLst>
              <a:ext uri="{FF2B5EF4-FFF2-40B4-BE49-F238E27FC236}">
                <a16:creationId xmlns:a16="http://schemas.microsoft.com/office/drawing/2014/main" id="{9D55411C-27A7-4860-8BC5-5A924293A76D}"/>
              </a:ext>
            </a:extLst>
          </p:cNvPr>
          <p:cNvSpPr/>
          <p:nvPr/>
        </p:nvSpPr>
        <p:spPr>
          <a:xfrm>
            <a:off x="7332689" y="1006846"/>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Flowchart: Connector 151">
            <a:extLst>
              <a:ext uri="{FF2B5EF4-FFF2-40B4-BE49-F238E27FC236}">
                <a16:creationId xmlns:a16="http://schemas.microsoft.com/office/drawing/2014/main" id="{98306889-29C5-4863-ADE8-D53FFD709A13}"/>
              </a:ext>
            </a:extLst>
          </p:cNvPr>
          <p:cNvSpPr/>
          <p:nvPr/>
        </p:nvSpPr>
        <p:spPr>
          <a:xfrm>
            <a:off x="7320199" y="1878767"/>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Flowchart: Connector 152">
            <a:extLst>
              <a:ext uri="{FF2B5EF4-FFF2-40B4-BE49-F238E27FC236}">
                <a16:creationId xmlns:a16="http://schemas.microsoft.com/office/drawing/2014/main" id="{382B9EA4-E98A-4A5D-A538-63C25AFA6BED}"/>
              </a:ext>
            </a:extLst>
          </p:cNvPr>
          <p:cNvSpPr/>
          <p:nvPr/>
        </p:nvSpPr>
        <p:spPr>
          <a:xfrm>
            <a:off x="7322699" y="2555822"/>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4" name="Flowchart: Connector 153">
            <a:extLst>
              <a:ext uri="{FF2B5EF4-FFF2-40B4-BE49-F238E27FC236}">
                <a16:creationId xmlns:a16="http://schemas.microsoft.com/office/drawing/2014/main" id="{78ECBC3C-C9F6-4FC4-93F8-E848B2D4A485}"/>
              </a:ext>
            </a:extLst>
          </p:cNvPr>
          <p:cNvSpPr/>
          <p:nvPr/>
        </p:nvSpPr>
        <p:spPr>
          <a:xfrm>
            <a:off x="7310209" y="3142932"/>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1D1CDBB5-A9B4-4503-A144-ABD850DD932E}"/>
              </a:ext>
            </a:extLst>
          </p:cNvPr>
          <p:cNvCxnSpPr/>
          <p:nvPr/>
        </p:nvCxnSpPr>
        <p:spPr>
          <a:xfrm>
            <a:off x="7437620" y="1930279"/>
            <a:ext cx="2942068" cy="685503"/>
          </a:xfrm>
          <a:prstGeom prst="bentConnector3">
            <a:avLst>
              <a:gd name="adj1" fmla="val 13315"/>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229C54B-9B24-4E9D-A5AE-1B8309E95960}"/>
              </a:ext>
            </a:extLst>
          </p:cNvPr>
          <p:cNvCxnSpPr>
            <a:cxnSpLocks/>
          </p:cNvCxnSpPr>
          <p:nvPr/>
        </p:nvCxnSpPr>
        <p:spPr>
          <a:xfrm rot="16200000" flipV="1">
            <a:off x="3591387" y="2107378"/>
            <a:ext cx="630344" cy="278069"/>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95A3A34-08DD-477F-A146-3DECF22D3114}"/>
              </a:ext>
            </a:extLst>
          </p:cNvPr>
          <p:cNvSpPr/>
          <p:nvPr/>
        </p:nvSpPr>
        <p:spPr>
          <a:xfrm>
            <a:off x="6580684" y="2113621"/>
            <a:ext cx="179882" cy="32292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1400" dirty="0"/>
              <a:t>R</a:t>
            </a:r>
            <a:endParaRPr lang="en-US" sz="1400" dirty="0"/>
          </a:p>
        </p:txBody>
      </p:sp>
      <p:sp>
        <p:nvSpPr>
          <p:cNvPr id="14" name="Arrow: Left-Right 13">
            <a:extLst>
              <a:ext uri="{FF2B5EF4-FFF2-40B4-BE49-F238E27FC236}">
                <a16:creationId xmlns:a16="http://schemas.microsoft.com/office/drawing/2014/main" id="{97FA3ECA-6E91-4D37-B465-E5BF770682DF}"/>
              </a:ext>
            </a:extLst>
          </p:cNvPr>
          <p:cNvSpPr/>
          <p:nvPr/>
        </p:nvSpPr>
        <p:spPr>
          <a:xfrm>
            <a:off x="5096656" y="1675157"/>
            <a:ext cx="1588366" cy="179354"/>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5AC6B53-6410-4DDB-B8BA-2402C8F55544}"/>
              </a:ext>
            </a:extLst>
          </p:cNvPr>
          <p:cNvCxnSpPr>
            <a:cxnSpLocks/>
          </p:cNvCxnSpPr>
          <p:nvPr/>
        </p:nvCxnSpPr>
        <p:spPr>
          <a:xfrm flipH="1">
            <a:off x="7357216" y="4064289"/>
            <a:ext cx="16363" cy="27912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953798-BCAA-4362-9ABB-2243747D79A7}"/>
              </a:ext>
            </a:extLst>
          </p:cNvPr>
          <p:cNvCxnSpPr>
            <a:cxnSpLocks/>
          </p:cNvCxnSpPr>
          <p:nvPr/>
        </p:nvCxnSpPr>
        <p:spPr>
          <a:xfrm flipH="1">
            <a:off x="4438687" y="3912860"/>
            <a:ext cx="59739" cy="29426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CE84F6B-7F87-43AF-A3FB-F99C20D26736}"/>
              </a:ext>
            </a:extLst>
          </p:cNvPr>
          <p:cNvCxnSpPr>
            <a:cxnSpLocks/>
          </p:cNvCxnSpPr>
          <p:nvPr/>
        </p:nvCxnSpPr>
        <p:spPr>
          <a:xfrm>
            <a:off x="4415843" y="6553205"/>
            <a:ext cx="2946828" cy="2998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FC8691C-DA5D-44BA-AD6A-72A2D8F4EB8A}"/>
              </a:ext>
            </a:extLst>
          </p:cNvPr>
          <p:cNvSpPr txBox="1"/>
          <p:nvPr/>
        </p:nvSpPr>
        <p:spPr>
          <a:xfrm>
            <a:off x="1201714" y="3390276"/>
            <a:ext cx="10193311" cy="461665"/>
          </a:xfrm>
          <a:prstGeom prst="rect">
            <a:avLst/>
          </a:prstGeom>
          <a:noFill/>
        </p:spPr>
        <p:txBody>
          <a:bodyPr wrap="square" rtlCol="0">
            <a:spAutoFit/>
          </a:bodyPr>
          <a:lstStyle/>
          <a:p>
            <a:r>
              <a:rPr lang="en-US" sz="2400" b="1" u="sng" dirty="0">
                <a:solidFill>
                  <a:srgbClr val="FFFF00"/>
                </a:solidFill>
              </a:rPr>
              <a:t>SPI Simplex communication:</a:t>
            </a:r>
            <a:endParaRPr lang="en-IN" sz="2000" b="1" u="sng" dirty="0">
              <a:solidFill>
                <a:srgbClr val="FFFF00"/>
              </a:solidFill>
            </a:endParaRPr>
          </a:p>
        </p:txBody>
      </p:sp>
      <p:sp>
        <p:nvSpPr>
          <p:cNvPr id="55" name="Rectangle: Rounded Corners 54">
            <a:extLst>
              <a:ext uri="{FF2B5EF4-FFF2-40B4-BE49-F238E27FC236}">
                <a16:creationId xmlns:a16="http://schemas.microsoft.com/office/drawing/2014/main" id="{4F549E39-D6B1-4AAF-BE84-66956DA38254}"/>
              </a:ext>
            </a:extLst>
          </p:cNvPr>
          <p:cNvSpPr/>
          <p:nvPr/>
        </p:nvSpPr>
        <p:spPr>
          <a:xfrm>
            <a:off x="1915920" y="4198790"/>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Clock</a:t>
            </a:r>
            <a:endParaRPr lang="en-US" dirty="0"/>
          </a:p>
        </p:txBody>
      </p:sp>
      <p:sp>
        <p:nvSpPr>
          <p:cNvPr id="56" name="Rectangle: Rounded Corners 55">
            <a:extLst>
              <a:ext uri="{FF2B5EF4-FFF2-40B4-BE49-F238E27FC236}">
                <a16:creationId xmlns:a16="http://schemas.microsoft.com/office/drawing/2014/main" id="{9EA7B9BA-E4C7-442D-AB81-E79574CCA2E9}"/>
              </a:ext>
            </a:extLst>
          </p:cNvPr>
          <p:cNvSpPr/>
          <p:nvPr/>
        </p:nvSpPr>
        <p:spPr>
          <a:xfrm>
            <a:off x="7949781" y="5024209"/>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Up to 16-bit shift registers</a:t>
            </a:r>
            <a:endParaRPr lang="en-US" b="1" dirty="0"/>
          </a:p>
        </p:txBody>
      </p:sp>
      <p:sp>
        <p:nvSpPr>
          <p:cNvPr id="57" name="Rectangle: Rounded Corners 56">
            <a:extLst>
              <a:ext uri="{FF2B5EF4-FFF2-40B4-BE49-F238E27FC236}">
                <a16:creationId xmlns:a16="http://schemas.microsoft.com/office/drawing/2014/main" id="{FB46BF03-0895-4348-B69A-19840BC8776E}"/>
              </a:ext>
            </a:extLst>
          </p:cNvPr>
          <p:cNvSpPr/>
          <p:nvPr/>
        </p:nvSpPr>
        <p:spPr>
          <a:xfrm>
            <a:off x="1956214" y="5044195"/>
            <a:ext cx="1798820" cy="5246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 to 16-bit shift registers</a:t>
            </a:r>
            <a:endParaRPr lang="en-US" b="1" dirty="0"/>
          </a:p>
        </p:txBody>
      </p:sp>
      <p:cxnSp>
        <p:nvCxnSpPr>
          <p:cNvPr id="58" name="Connector: Elbow 57">
            <a:extLst>
              <a:ext uri="{FF2B5EF4-FFF2-40B4-BE49-F238E27FC236}">
                <a16:creationId xmlns:a16="http://schemas.microsoft.com/office/drawing/2014/main" id="{41336AC9-3B60-482C-86CA-75EC562D3A06}"/>
              </a:ext>
            </a:extLst>
          </p:cNvPr>
          <p:cNvCxnSpPr>
            <a:cxnSpLocks/>
          </p:cNvCxnSpPr>
          <p:nvPr/>
        </p:nvCxnSpPr>
        <p:spPr>
          <a:xfrm rot="16200000" flipV="1">
            <a:off x="9668658" y="5366480"/>
            <a:ext cx="712030" cy="582123"/>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0BDCCC6-332F-49CB-AEBE-87414E6B346F}"/>
              </a:ext>
            </a:extLst>
          </p:cNvPr>
          <p:cNvCxnSpPr>
            <a:cxnSpLocks/>
            <a:stCxn id="57" idx="1"/>
          </p:cNvCxnSpPr>
          <p:nvPr/>
        </p:nvCxnSpPr>
        <p:spPr>
          <a:xfrm rot="10800000" flipH="1" flipV="1">
            <a:off x="1956214" y="5306523"/>
            <a:ext cx="8385086" cy="726072"/>
          </a:xfrm>
          <a:prstGeom prst="bentConnector3">
            <a:avLst>
              <a:gd name="adj1" fmla="val -2726"/>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2D7D212-7375-4C3E-95BF-2BCFE97913C0}"/>
              </a:ext>
            </a:extLst>
          </p:cNvPr>
          <p:cNvCxnSpPr>
            <a:cxnSpLocks/>
            <a:stCxn id="55" idx="3"/>
          </p:cNvCxnSpPr>
          <p:nvPr/>
        </p:nvCxnSpPr>
        <p:spPr>
          <a:xfrm>
            <a:off x="3714740" y="4461118"/>
            <a:ext cx="5291528" cy="693725"/>
          </a:xfrm>
          <a:prstGeom prst="bentConnector3">
            <a:avLst>
              <a:gd name="adj1" fmla="val 10014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2692C-2264-49F3-8972-5D1E65361B16}"/>
              </a:ext>
            </a:extLst>
          </p:cNvPr>
          <p:cNvCxnSpPr>
            <a:cxnSpLocks/>
          </p:cNvCxnSpPr>
          <p:nvPr/>
        </p:nvCxnSpPr>
        <p:spPr>
          <a:xfrm>
            <a:off x="2745690" y="4703455"/>
            <a:ext cx="0" cy="35573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AFE3771-6171-40E7-B90E-5712EFE51BFB}"/>
              </a:ext>
            </a:extLst>
          </p:cNvPr>
          <p:cNvSpPr txBox="1"/>
          <p:nvPr/>
        </p:nvSpPr>
        <p:spPr>
          <a:xfrm>
            <a:off x="3989888" y="4153821"/>
            <a:ext cx="655160" cy="307298"/>
          </a:xfrm>
          <a:prstGeom prst="rect">
            <a:avLst/>
          </a:prstGeom>
          <a:noFill/>
        </p:spPr>
        <p:txBody>
          <a:bodyPr wrap="square" rtlCol="0">
            <a:spAutoFit/>
          </a:bodyPr>
          <a:lstStyle/>
          <a:p>
            <a:r>
              <a:rPr lang="en-IN" sz="1400" dirty="0"/>
              <a:t>SCLK</a:t>
            </a:r>
            <a:endParaRPr lang="en-US" sz="1400" dirty="0"/>
          </a:p>
        </p:txBody>
      </p:sp>
      <p:sp>
        <p:nvSpPr>
          <p:cNvPr id="63" name="TextBox 62">
            <a:extLst>
              <a:ext uri="{FF2B5EF4-FFF2-40B4-BE49-F238E27FC236}">
                <a16:creationId xmlns:a16="http://schemas.microsoft.com/office/drawing/2014/main" id="{960839E4-E398-4469-BF01-5E421F13DD43}"/>
              </a:ext>
            </a:extLst>
          </p:cNvPr>
          <p:cNvSpPr txBox="1"/>
          <p:nvPr/>
        </p:nvSpPr>
        <p:spPr>
          <a:xfrm>
            <a:off x="3962408" y="4995763"/>
            <a:ext cx="655160" cy="307298"/>
          </a:xfrm>
          <a:prstGeom prst="rect">
            <a:avLst/>
          </a:prstGeom>
          <a:noFill/>
        </p:spPr>
        <p:txBody>
          <a:bodyPr wrap="square" rtlCol="0">
            <a:spAutoFit/>
          </a:bodyPr>
          <a:lstStyle/>
          <a:p>
            <a:r>
              <a:rPr lang="en-IN" sz="1400" dirty="0"/>
              <a:t>MISO</a:t>
            </a:r>
            <a:endParaRPr lang="en-US" sz="1400" dirty="0"/>
          </a:p>
        </p:txBody>
      </p:sp>
      <p:sp>
        <p:nvSpPr>
          <p:cNvPr id="66" name="TextBox 65">
            <a:extLst>
              <a:ext uri="{FF2B5EF4-FFF2-40B4-BE49-F238E27FC236}">
                <a16:creationId xmlns:a16="http://schemas.microsoft.com/office/drawing/2014/main" id="{BAEF59D0-3643-475A-A28E-5A22A71276FD}"/>
              </a:ext>
            </a:extLst>
          </p:cNvPr>
          <p:cNvSpPr txBox="1"/>
          <p:nvPr/>
        </p:nvSpPr>
        <p:spPr>
          <a:xfrm>
            <a:off x="3904948" y="5702796"/>
            <a:ext cx="655160" cy="307298"/>
          </a:xfrm>
          <a:prstGeom prst="rect">
            <a:avLst/>
          </a:prstGeom>
          <a:noFill/>
        </p:spPr>
        <p:txBody>
          <a:bodyPr wrap="square" rtlCol="0">
            <a:spAutoFit/>
          </a:bodyPr>
          <a:lstStyle/>
          <a:p>
            <a:r>
              <a:rPr lang="en-IN" sz="1400" dirty="0"/>
              <a:t>MOSI</a:t>
            </a:r>
            <a:endParaRPr lang="en-US" sz="1400" dirty="0"/>
          </a:p>
        </p:txBody>
      </p:sp>
      <p:sp>
        <p:nvSpPr>
          <p:cNvPr id="69" name="TextBox 68">
            <a:extLst>
              <a:ext uri="{FF2B5EF4-FFF2-40B4-BE49-F238E27FC236}">
                <a16:creationId xmlns:a16="http://schemas.microsoft.com/office/drawing/2014/main" id="{D15846FD-97F3-4497-9C72-7ACE951916F2}"/>
              </a:ext>
            </a:extLst>
          </p:cNvPr>
          <p:cNvSpPr txBox="1"/>
          <p:nvPr/>
        </p:nvSpPr>
        <p:spPr>
          <a:xfrm>
            <a:off x="3967406" y="6409831"/>
            <a:ext cx="655160" cy="307298"/>
          </a:xfrm>
          <a:prstGeom prst="rect">
            <a:avLst/>
          </a:prstGeom>
          <a:noFill/>
        </p:spPr>
        <p:txBody>
          <a:bodyPr wrap="square" rtlCol="0">
            <a:spAutoFit/>
          </a:bodyPr>
          <a:lstStyle/>
          <a:p>
            <a:r>
              <a:rPr lang="en-IN" sz="1400" dirty="0"/>
              <a:t>NSS</a:t>
            </a:r>
            <a:endParaRPr lang="en-US" sz="1400" dirty="0"/>
          </a:p>
        </p:txBody>
      </p:sp>
      <p:sp>
        <p:nvSpPr>
          <p:cNvPr id="70" name="TextBox 69">
            <a:extLst>
              <a:ext uri="{FF2B5EF4-FFF2-40B4-BE49-F238E27FC236}">
                <a16:creationId xmlns:a16="http://schemas.microsoft.com/office/drawing/2014/main" id="{3E8963BD-0B4F-432C-A975-B428CCD0053A}"/>
              </a:ext>
            </a:extLst>
          </p:cNvPr>
          <p:cNvSpPr txBox="1"/>
          <p:nvPr/>
        </p:nvSpPr>
        <p:spPr>
          <a:xfrm>
            <a:off x="3990794" y="4153821"/>
            <a:ext cx="655160" cy="307298"/>
          </a:xfrm>
          <a:prstGeom prst="rect">
            <a:avLst/>
          </a:prstGeom>
          <a:noFill/>
        </p:spPr>
        <p:txBody>
          <a:bodyPr wrap="square" rtlCol="0">
            <a:spAutoFit/>
          </a:bodyPr>
          <a:lstStyle/>
          <a:p>
            <a:r>
              <a:rPr lang="en-IN" sz="1400" dirty="0"/>
              <a:t>SCLK</a:t>
            </a:r>
            <a:endParaRPr lang="en-US" sz="1400" dirty="0"/>
          </a:p>
        </p:txBody>
      </p:sp>
      <p:sp>
        <p:nvSpPr>
          <p:cNvPr id="71" name="TextBox 70">
            <a:extLst>
              <a:ext uri="{FF2B5EF4-FFF2-40B4-BE49-F238E27FC236}">
                <a16:creationId xmlns:a16="http://schemas.microsoft.com/office/drawing/2014/main" id="{2DAE59E3-1504-4329-98A1-D56641A408BC}"/>
              </a:ext>
            </a:extLst>
          </p:cNvPr>
          <p:cNvSpPr txBox="1"/>
          <p:nvPr/>
        </p:nvSpPr>
        <p:spPr>
          <a:xfrm>
            <a:off x="3963314" y="4995763"/>
            <a:ext cx="655160" cy="307298"/>
          </a:xfrm>
          <a:prstGeom prst="rect">
            <a:avLst/>
          </a:prstGeom>
          <a:noFill/>
        </p:spPr>
        <p:txBody>
          <a:bodyPr wrap="square" rtlCol="0">
            <a:spAutoFit/>
          </a:bodyPr>
          <a:lstStyle/>
          <a:p>
            <a:r>
              <a:rPr lang="en-IN" sz="1400" dirty="0"/>
              <a:t>MISO</a:t>
            </a:r>
            <a:endParaRPr lang="en-US" sz="1400" dirty="0"/>
          </a:p>
        </p:txBody>
      </p:sp>
      <p:sp>
        <p:nvSpPr>
          <p:cNvPr id="72" name="TextBox 71">
            <a:extLst>
              <a:ext uri="{FF2B5EF4-FFF2-40B4-BE49-F238E27FC236}">
                <a16:creationId xmlns:a16="http://schemas.microsoft.com/office/drawing/2014/main" id="{14991CEC-5D24-4F92-9548-AFB0E0F3A511}"/>
              </a:ext>
            </a:extLst>
          </p:cNvPr>
          <p:cNvSpPr txBox="1"/>
          <p:nvPr/>
        </p:nvSpPr>
        <p:spPr>
          <a:xfrm>
            <a:off x="3905854" y="5702796"/>
            <a:ext cx="655160" cy="307298"/>
          </a:xfrm>
          <a:prstGeom prst="rect">
            <a:avLst/>
          </a:prstGeom>
          <a:noFill/>
        </p:spPr>
        <p:txBody>
          <a:bodyPr wrap="square" rtlCol="0">
            <a:spAutoFit/>
          </a:bodyPr>
          <a:lstStyle/>
          <a:p>
            <a:r>
              <a:rPr lang="en-IN" sz="1400" dirty="0"/>
              <a:t>MOSI</a:t>
            </a:r>
            <a:endParaRPr lang="en-US" sz="1400" dirty="0"/>
          </a:p>
        </p:txBody>
      </p:sp>
      <p:sp>
        <p:nvSpPr>
          <p:cNvPr id="74" name="TextBox 73">
            <a:extLst>
              <a:ext uri="{FF2B5EF4-FFF2-40B4-BE49-F238E27FC236}">
                <a16:creationId xmlns:a16="http://schemas.microsoft.com/office/drawing/2014/main" id="{7C4393CA-4C18-49F3-A3F7-CAA17FEF9D90}"/>
              </a:ext>
            </a:extLst>
          </p:cNvPr>
          <p:cNvSpPr txBox="1"/>
          <p:nvPr/>
        </p:nvSpPr>
        <p:spPr>
          <a:xfrm>
            <a:off x="3968312" y="6409831"/>
            <a:ext cx="655160" cy="307298"/>
          </a:xfrm>
          <a:prstGeom prst="rect">
            <a:avLst/>
          </a:prstGeom>
          <a:noFill/>
        </p:spPr>
        <p:txBody>
          <a:bodyPr wrap="square" rtlCol="0">
            <a:spAutoFit/>
          </a:bodyPr>
          <a:lstStyle/>
          <a:p>
            <a:r>
              <a:rPr lang="en-IN" sz="1400" dirty="0"/>
              <a:t>NSS</a:t>
            </a:r>
            <a:endParaRPr lang="en-US" sz="1400" dirty="0"/>
          </a:p>
        </p:txBody>
      </p:sp>
      <p:sp>
        <p:nvSpPr>
          <p:cNvPr id="75" name="TextBox 74">
            <a:extLst>
              <a:ext uri="{FF2B5EF4-FFF2-40B4-BE49-F238E27FC236}">
                <a16:creationId xmlns:a16="http://schemas.microsoft.com/office/drawing/2014/main" id="{7323AA68-E4AA-4E38-AB5D-1B6F6A3B3F9E}"/>
              </a:ext>
            </a:extLst>
          </p:cNvPr>
          <p:cNvSpPr txBox="1"/>
          <p:nvPr/>
        </p:nvSpPr>
        <p:spPr>
          <a:xfrm>
            <a:off x="7291128" y="4171311"/>
            <a:ext cx="655160" cy="307298"/>
          </a:xfrm>
          <a:prstGeom prst="rect">
            <a:avLst/>
          </a:prstGeom>
          <a:noFill/>
        </p:spPr>
        <p:txBody>
          <a:bodyPr wrap="square" rtlCol="0">
            <a:spAutoFit/>
          </a:bodyPr>
          <a:lstStyle/>
          <a:p>
            <a:r>
              <a:rPr lang="en-IN" sz="1400" dirty="0"/>
              <a:t>SCLK</a:t>
            </a:r>
            <a:endParaRPr lang="en-US" sz="1400" dirty="0"/>
          </a:p>
        </p:txBody>
      </p:sp>
      <p:sp>
        <p:nvSpPr>
          <p:cNvPr id="76" name="TextBox 75">
            <a:extLst>
              <a:ext uri="{FF2B5EF4-FFF2-40B4-BE49-F238E27FC236}">
                <a16:creationId xmlns:a16="http://schemas.microsoft.com/office/drawing/2014/main" id="{A512B2CF-79F0-4BE1-BCFB-73897298B424}"/>
              </a:ext>
            </a:extLst>
          </p:cNvPr>
          <p:cNvSpPr txBox="1"/>
          <p:nvPr/>
        </p:nvSpPr>
        <p:spPr>
          <a:xfrm>
            <a:off x="7278637" y="5013253"/>
            <a:ext cx="655160" cy="307298"/>
          </a:xfrm>
          <a:prstGeom prst="rect">
            <a:avLst/>
          </a:prstGeom>
          <a:noFill/>
        </p:spPr>
        <p:txBody>
          <a:bodyPr wrap="square" rtlCol="0">
            <a:spAutoFit/>
          </a:bodyPr>
          <a:lstStyle/>
          <a:p>
            <a:r>
              <a:rPr lang="en-IN" sz="1400" dirty="0"/>
              <a:t>MISO</a:t>
            </a:r>
            <a:endParaRPr lang="en-US" sz="1400" dirty="0"/>
          </a:p>
        </p:txBody>
      </p:sp>
      <p:sp>
        <p:nvSpPr>
          <p:cNvPr id="78" name="TextBox 77">
            <a:extLst>
              <a:ext uri="{FF2B5EF4-FFF2-40B4-BE49-F238E27FC236}">
                <a16:creationId xmlns:a16="http://schemas.microsoft.com/office/drawing/2014/main" id="{607CD708-DBDF-4925-9ED0-B268C4F6C6F8}"/>
              </a:ext>
            </a:extLst>
          </p:cNvPr>
          <p:cNvSpPr txBox="1"/>
          <p:nvPr/>
        </p:nvSpPr>
        <p:spPr>
          <a:xfrm>
            <a:off x="7311118" y="5930146"/>
            <a:ext cx="655160" cy="307298"/>
          </a:xfrm>
          <a:prstGeom prst="rect">
            <a:avLst/>
          </a:prstGeom>
          <a:noFill/>
        </p:spPr>
        <p:txBody>
          <a:bodyPr wrap="square" rtlCol="0">
            <a:spAutoFit/>
          </a:bodyPr>
          <a:lstStyle/>
          <a:p>
            <a:r>
              <a:rPr lang="en-IN" sz="1400" dirty="0"/>
              <a:t>MOSI</a:t>
            </a:r>
            <a:endParaRPr lang="en-US" sz="1400" dirty="0"/>
          </a:p>
        </p:txBody>
      </p:sp>
      <p:sp>
        <p:nvSpPr>
          <p:cNvPr id="79" name="TextBox 78">
            <a:extLst>
              <a:ext uri="{FF2B5EF4-FFF2-40B4-BE49-F238E27FC236}">
                <a16:creationId xmlns:a16="http://schemas.microsoft.com/office/drawing/2014/main" id="{B635C163-B69E-45AF-A664-6AEAA03F5DE4}"/>
              </a:ext>
            </a:extLst>
          </p:cNvPr>
          <p:cNvSpPr txBox="1"/>
          <p:nvPr/>
        </p:nvSpPr>
        <p:spPr>
          <a:xfrm>
            <a:off x="7343596" y="6427321"/>
            <a:ext cx="655160" cy="307298"/>
          </a:xfrm>
          <a:prstGeom prst="rect">
            <a:avLst/>
          </a:prstGeom>
          <a:noFill/>
        </p:spPr>
        <p:txBody>
          <a:bodyPr wrap="square" rtlCol="0">
            <a:spAutoFit/>
          </a:bodyPr>
          <a:lstStyle/>
          <a:p>
            <a:r>
              <a:rPr lang="en-IN" sz="1400" dirty="0"/>
              <a:t>NSS</a:t>
            </a:r>
            <a:endParaRPr lang="en-US" sz="1400" dirty="0"/>
          </a:p>
        </p:txBody>
      </p:sp>
      <p:cxnSp>
        <p:nvCxnSpPr>
          <p:cNvPr id="81" name="Straight Arrow Connector 80">
            <a:extLst>
              <a:ext uri="{FF2B5EF4-FFF2-40B4-BE49-F238E27FC236}">
                <a16:creationId xmlns:a16="http://schemas.microsoft.com/office/drawing/2014/main" id="{D84E2F02-E193-40B2-B62C-5D119645A588}"/>
              </a:ext>
            </a:extLst>
          </p:cNvPr>
          <p:cNvCxnSpPr/>
          <p:nvPr/>
        </p:nvCxnSpPr>
        <p:spPr>
          <a:xfrm>
            <a:off x="5398960" y="4303720"/>
            <a:ext cx="1199213"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Flowchart: Connector 81">
            <a:extLst>
              <a:ext uri="{FF2B5EF4-FFF2-40B4-BE49-F238E27FC236}">
                <a16:creationId xmlns:a16="http://schemas.microsoft.com/office/drawing/2014/main" id="{DDF0177A-2D65-4E5D-81D8-64CE90128257}"/>
              </a:ext>
            </a:extLst>
          </p:cNvPr>
          <p:cNvSpPr/>
          <p:nvPr/>
        </p:nvSpPr>
        <p:spPr>
          <a:xfrm>
            <a:off x="4439593" y="4394618"/>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945FBCB5-B13A-4274-AB42-37E47EBB4014}"/>
              </a:ext>
            </a:extLst>
          </p:cNvPr>
          <p:cNvSpPr/>
          <p:nvPr/>
        </p:nvSpPr>
        <p:spPr>
          <a:xfrm>
            <a:off x="4412113" y="5266539"/>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63E46494-A472-4512-91D8-78816974A907}"/>
              </a:ext>
            </a:extLst>
          </p:cNvPr>
          <p:cNvSpPr/>
          <p:nvPr/>
        </p:nvSpPr>
        <p:spPr>
          <a:xfrm>
            <a:off x="4384633" y="5943594"/>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FF66DF70-DA0B-4138-8ADE-15B4F9135AC5}"/>
              </a:ext>
            </a:extLst>
          </p:cNvPr>
          <p:cNvSpPr/>
          <p:nvPr/>
        </p:nvSpPr>
        <p:spPr>
          <a:xfrm>
            <a:off x="4387133" y="6530704"/>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71AE0B92-95EA-43C4-8266-4FBC533DA2D5}"/>
              </a:ext>
            </a:extLst>
          </p:cNvPr>
          <p:cNvSpPr/>
          <p:nvPr/>
        </p:nvSpPr>
        <p:spPr>
          <a:xfrm>
            <a:off x="7290219" y="4412108"/>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73E954E-AE53-42EA-AB0D-1C90DCD42389}"/>
              </a:ext>
            </a:extLst>
          </p:cNvPr>
          <p:cNvSpPr/>
          <p:nvPr/>
        </p:nvSpPr>
        <p:spPr>
          <a:xfrm>
            <a:off x="7277729" y="5284029"/>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4D498B7B-2C7F-4E75-9EB2-D58B0C4E7851}"/>
              </a:ext>
            </a:extLst>
          </p:cNvPr>
          <p:cNvSpPr/>
          <p:nvPr/>
        </p:nvSpPr>
        <p:spPr>
          <a:xfrm>
            <a:off x="7280229" y="5961084"/>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C5850DB8-BDD1-4B38-9008-FF6724788554}"/>
              </a:ext>
            </a:extLst>
          </p:cNvPr>
          <p:cNvSpPr/>
          <p:nvPr/>
        </p:nvSpPr>
        <p:spPr>
          <a:xfrm>
            <a:off x="7267739" y="6548194"/>
            <a:ext cx="104931" cy="8994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0FAFE7AC-09CB-4634-862F-CBE1309FAD0D}"/>
              </a:ext>
            </a:extLst>
          </p:cNvPr>
          <p:cNvCxnSpPr/>
          <p:nvPr/>
        </p:nvCxnSpPr>
        <p:spPr>
          <a:xfrm>
            <a:off x="5461420" y="5820224"/>
            <a:ext cx="1199213" cy="0"/>
          </a:xfrm>
          <a:prstGeom prst="straightConnector1">
            <a:avLst/>
          </a:prstGeom>
          <a:ln w="28575">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478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pi block diagram">
            <a:extLst>
              <a:ext uri="{FF2B5EF4-FFF2-40B4-BE49-F238E27FC236}">
                <a16:creationId xmlns:a16="http://schemas.microsoft.com/office/drawing/2014/main" id="{6327127C-CD23-4254-A23D-84CFD7B8F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53171"/>
            <a:ext cx="7686675" cy="5972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E90171-037B-411A-B0E5-4852D4B3FD8D}"/>
              </a:ext>
            </a:extLst>
          </p:cNvPr>
          <p:cNvSpPr txBox="1"/>
          <p:nvPr/>
        </p:nvSpPr>
        <p:spPr>
          <a:xfrm>
            <a:off x="2278506" y="6086009"/>
            <a:ext cx="7660831" cy="584775"/>
          </a:xfrm>
          <a:prstGeom prst="rect">
            <a:avLst/>
          </a:prstGeom>
          <a:noFill/>
        </p:spPr>
        <p:txBody>
          <a:bodyPr wrap="square" rtlCol="0">
            <a:spAutoFit/>
          </a:bodyPr>
          <a:lstStyle/>
          <a:p>
            <a:pPr algn="ctr"/>
            <a:r>
              <a:rPr lang="en-IN" sz="3200" b="1" u="sng" dirty="0">
                <a:solidFill>
                  <a:srgbClr val="FFC000"/>
                </a:solidFill>
              </a:rPr>
              <a:t>SPI Block Diagram</a:t>
            </a:r>
            <a:endParaRPr lang="en-US" sz="3200" b="1" u="sng" dirty="0">
              <a:solidFill>
                <a:srgbClr val="FFC000"/>
              </a:solidFill>
            </a:endParaRPr>
          </a:p>
        </p:txBody>
      </p:sp>
    </p:spTree>
    <p:extLst>
      <p:ext uri="{BB962C8B-B14F-4D97-AF65-F5344CB8AC3E}">
        <p14:creationId xmlns:p14="http://schemas.microsoft.com/office/powerpoint/2010/main" val="2795915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E4E5D6D-9269-4EE9-AA42-77ADEF81B782}"/>
              </a:ext>
            </a:extLst>
          </p:cNvPr>
          <p:cNvSpPr/>
          <p:nvPr/>
        </p:nvSpPr>
        <p:spPr>
          <a:xfrm>
            <a:off x="2458387" y="164897"/>
            <a:ext cx="7540053" cy="689547"/>
          </a:xfrm>
          <a:prstGeom prst="round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SPI Communication Format</a:t>
            </a:r>
            <a:endParaRPr lang="en-US" sz="3200" dirty="0"/>
          </a:p>
        </p:txBody>
      </p:sp>
      <p:sp>
        <p:nvSpPr>
          <p:cNvPr id="4" name="Rectangle: Rounded Corners 3">
            <a:extLst>
              <a:ext uri="{FF2B5EF4-FFF2-40B4-BE49-F238E27FC236}">
                <a16:creationId xmlns:a16="http://schemas.microsoft.com/office/drawing/2014/main" id="{56FED4A9-BBA5-4C68-A5ED-0C3512903871}"/>
              </a:ext>
            </a:extLst>
          </p:cNvPr>
          <p:cNvSpPr/>
          <p:nvPr/>
        </p:nvSpPr>
        <p:spPr>
          <a:xfrm>
            <a:off x="779493" y="2218549"/>
            <a:ext cx="2968052" cy="610849"/>
          </a:xfrm>
          <a:prstGeom prst="round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SCLK PHASE (CPHA)</a:t>
            </a:r>
            <a:endParaRPr lang="en-US" dirty="0"/>
          </a:p>
        </p:txBody>
      </p:sp>
      <p:sp>
        <p:nvSpPr>
          <p:cNvPr id="5" name="Rectangle: Rounded Corners 4">
            <a:extLst>
              <a:ext uri="{FF2B5EF4-FFF2-40B4-BE49-F238E27FC236}">
                <a16:creationId xmlns:a16="http://schemas.microsoft.com/office/drawing/2014/main" id="{AA78D31F-4A57-41A6-BE9F-2A01D7B7AAA5}"/>
              </a:ext>
            </a:extLst>
          </p:cNvPr>
          <p:cNvSpPr/>
          <p:nvPr/>
        </p:nvSpPr>
        <p:spPr>
          <a:xfrm>
            <a:off x="4769375" y="2236039"/>
            <a:ext cx="2968052" cy="610849"/>
          </a:xfrm>
          <a:prstGeom prst="round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SCLK POLARITY (CPOL)</a:t>
            </a:r>
            <a:endParaRPr lang="en-US" dirty="0"/>
          </a:p>
        </p:txBody>
      </p:sp>
      <p:sp>
        <p:nvSpPr>
          <p:cNvPr id="6" name="Rectangle: Rounded Corners 5">
            <a:extLst>
              <a:ext uri="{FF2B5EF4-FFF2-40B4-BE49-F238E27FC236}">
                <a16:creationId xmlns:a16="http://schemas.microsoft.com/office/drawing/2014/main" id="{90F0DB4E-3884-41EC-93E1-5F9AD16A226E}"/>
              </a:ext>
            </a:extLst>
          </p:cNvPr>
          <p:cNvSpPr/>
          <p:nvPr/>
        </p:nvSpPr>
        <p:spPr>
          <a:xfrm>
            <a:off x="8339525" y="2253529"/>
            <a:ext cx="2968052" cy="610849"/>
          </a:xfrm>
          <a:prstGeom prst="round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frame format (DFF)</a:t>
            </a:r>
            <a:endParaRPr lang="en-US" dirty="0"/>
          </a:p>
        </p:txBody>
      </p:sp>
      <p:cxnSp>
        <p:nvCxnSpPr>
          <p:cNvPr id="8" name="Straight Connector 7">
            <a:extLst>
              <a:ext uri="{FF2B5EF4-FFF2-40B4-BE49-F238E27FC236}">
                <a16:creationId xmlns:a16="http://schemas.microsoft.com/office/drawing/2014/main" id="{0ED73183-5497-4958-B2FC-86D5E5A4BB00}"/>
              </a:ext>
            </a:extLst>
          </p:cNvPr>
          <p:cNvCxnSpPr>
            <a:cxnSpLocks/>
          </p:cNvCxnSpPr>
          <p:nvPr/>
        </p:nvCxnSpPr>
        <p:spPr>
          <a:xfrm>
            <a:off x="2203554" y="1723872"/>
            <a:ext cx="7794886" cy="0"/>
          </a:xfrm>
          <a:prstGeom prst="line">
            <a:avLst/>
          </a:prstGeom>
          <a:ln w="28575">
            <a:solidFill>
              <a:srgbClr val="FFFF00"/>
            </a:solidFill>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0F0BD975-B748-43A2-9B86-3A24D45FF87A}"/>
              </a:ext>
            </a:extLst>
          </p:cNvPr>
          <p:cNvCxnSpPr>
            <a:stCxn id="3" idx="2"/>
          </p:cNvCxnSpPr>
          <p:nvPr/>
        </p:nvCxnSpPr>
        <p:spPr>
          <a:xfrm>
            <a:off x="6228414" y="854444"/>
            <a:ext cx="7494" cy="869428"/>
          </a:xfrm>
          <a:prstGeom prst="straightConnector1">
            <a:avLst/>
          </a:prstGeom>
          <a:ln w="38100">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84BEE3B0-6B90-469E-BD41-F67E3ED9BE48}"/>
              </a:ext>
            </a:extLst>
          </p:cNvPr>
          <p:cNvCxnSpPr>
            <a:cxnSpLocks/>
          </p:cNvCxnSpPr>
          <p:nvPr/>
        </p:nvCxnSpPr>
        <p:spPr>
          <a:xfrm>
            <a:off x="2223540" y="1723872"/>
            <a:ext cx="12502" cy="494677"/>
          </a:xfrm>
          <a:prstGeom prst="straightConnector1">
            <a:avLst/>
          </a:prstGeom>
          <a:ln w="38100">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CC048B8-6955-42BD-9A08-4E82C61C6E0D}"/>
              </a:ext>
            </a:extLst>
          </p:cNvPr>
          <p:cNvCxnSpPr>
            <a:cxnSpLocks/>
          </p:cNvCxnSpPr>
          <p:nvPr/>
        </p:nvCxnSpPr>
        <p:spPr>
          <a:xfrm>
            <a:off x="6168454" y="1726372"/>
            <a:ext cx="12502" cy="494677"/>
          </a:xfrm>
          <a:prstGeom prst="straightConnector1">
            <a:avLst/>
          </a:prstGeom>
          <a:ln w="38100">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7CFDA74-F13E-40FB-A03F-E2FE50F9ACD3}"/>
              </a:ext>
            </a:extLst>
          </p:cNvPr>
          <p:cNvCxnSpPr>
            <a:cxnSpLocks/>
          </p:cNvCxnSpPr>
          <p:nvPr/>
        </p:nvCxnSpPr>
        <p:spPr>
          <a:xfrm>
            <a:off x="9963458" y="1728872"/>
            <a:ext cx="12502" cy="494677"/>
          </a:xfrm>
          <a:prstGeom prst="straightConnector1">
            <a:avLst/>
          </a:prstGeom>
          <a:ln w="38100">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598CE81C-A6F7-4886-A8C5-95D4033CDFDD}"/>
              </a:ext>
            </a:extLst>
          </p:cNvPr>
          <p:cNvSpPr txBox="1"/>
          <p:nvPr/>
        </p:nvSpPr>
        <p:spPr>
          <a:xfrm>
            <a:off x="764500" y="3307839"/>
            <a:ext cx="10777926" cy="3262432"/>
          </a:xfrm>
          <a:prstGeom prst="rect">
            <a:avLst/>
          </a:prstGeom>
          <a:noFill/>
        </p:spPr>
        <p:txBody>
          <a:bodyPr wrap="square" rtlCol="0">
            <a:spAutoFit/>
          </a:bodyPr>
          <a:lstStyle/>
          <a:p>
            <a:r>
              <a:rPr lang="en-IN" sz="2400" dirty="0">
                <a:solidFill>
                  <a:srgbClr val="FFFF00"/>
                </a:solidFill>
              </a:rPr>
              <a:t>During SPI communication, data receive and transmit operations performed simultaneously.</a:t>
            </a:r>
          </a:p>
          <a:p>
            <a:endParaRPr lang="en-IN" sz="1400" dirty="0">
              <a:solidFill>
                <a:srgbClr val="FFFF00"/>
              </a:solidFill>
            </a:endParaRPr>
          </a:p>
          <a:p>
            <a:r>
              <a:rPr lang="en-IN" sz="2400" dirty="0">
                <a:solidFill>
                  <a:srgbClr val="FFFF00"/>
                </a:solidFill>
              </a:rPr>
              <a:t>The serial clock (SCLK) synchronizes the shifting and sampling of the information  on the data lines.</a:t>
            </a:r>
            <a:r>
              <a:rPr lang="en-IN" dirty="0">
                <a:solidFill>
                  <a:srgbClr val="FFFF00"/>
                </a:solidFill>
              </a:rPr>
              <a:t> </a:t>
            </a:r>
          </a:p>
          <a:p>
            <a:endParaRPr lang="en-IN" sz="1400" dirty="0">
              <a:solidFill>
                <a:srgbClr val="FFFF00"/>
              </a:solidFill>
            </a:endParaRPr>
          </a:p>
          <a:p>
            <a:r>
              <a:rPr lang="en-IN" sz="2400" dirty="0">
                <a:solidFill>
                  <a:srgbClr val="FFFF00"/>
                </a:solidFill>
              </a:rPr>
              <a:t>The communication format depends on the clock phase, clock polarity and the data frame format (8-bit or 16-bit). </a:t>
            </a:r>
          </a:p>
          <a:p>
            <a:endParaRPr lang="en-IN" sz="1200" dirty="0">
              <a:solidFill>
                <a:srgbClr val="FFFF00"/>
              </a:solidFill>
            </a:endParaRPr>
          </a:p>
          <a:p>
            <a:r>
              <a:rPr lang="en-IN" sz="2200" b="1" u="sng" dirty="0">
                <a:solidFill>
                  <a:schemeClr val="accent5"/>
                </a:solidFill>
              </a:rPr>
              <a:t>Note: Master and slave needs to follow the same communication format to communicate.</a:t>
            </a:r>
            <a:r>
              <a:rPr lang="en-IN" sz="2200" b="1" u="sng" dirty="0">
                <a:solidFill>
                  <a:srgbClr val="C00000"/>
                </a:solidFill>
              </a:rPr>
              <a:t> </a:t>
            </a:r>
            <a:endParaRPr lang="en-US" sz="2200" b="1" u="sng" dirty="0">
              <a:solidFill>
                <a:srgbClr val="C00000"/>
              </a:solidFill>
            </a:endParaRPr>
          </a:p>
        </p:txBody>
      </p:sp>
    </p:spTree>
    <p:extLst>
      <p:ext uri="{BB962C8B-B14F-4D97-AF65-F5344CB8AC3E}">
        <p14:creationId xmlns:p14="http://schemas.microsoft.com/office/powerpoint/2010/main" val="1411489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F85CB-C600-4833-B64A-0DB02720BBC5}"/>
              </a:ext>
            </a:extLst>
          </p:cNvPr>
          <p:cNvSpPr>
            <a:spLocks noGrp="1"/>
          </p:cNvSpPr>
          <p:nvPr>
            <p:ph type="title"/>
          </p:nvPr>
        </p:nvSpPr>
        <p:spPr>
          <a:xfrm>
            <a:off x="1141413" y="393668"/>
            <a:ext cx="9905998" cy="565705"/>
          </a:xfrm>
        </p:spPr>
        <p:txBody>
          <a:bodyPr>
            <a:normAutofit fontScale="90000"/>
          </a:bodyPr>
          <a:lstStyle/>
          <a:p>
            <a:r>
              <a:rPr lang="en-IN" dirty="0">
                <a:solidFill>
                  <a:srgbClr val="FFC000"/>
                </a:solidFill>
              </a:rPr>
              <a:t>CPOL (Clock polarity):</a:t>
            </a:r>
            <a:endParaRPr lang="en-US" dirty="0">
              <a:solidFill>
                <a:srgbClr val="FFC000"/>
              </a:solidFill>
            </a:endParaRPr>
          </a:p>
        </p:txBody>
      </p:sp>
      <p:sp>
        <p:nvSpPr>
          <p:cNvPr id="3" name="Content Placeholder 2">
            <a:extLst>
              <a:ext uri="{FF2B5EF4-FFF2-40B4-BE49-F238E27FC236}">
                <a16:creationId xmlns:a16="http://schemas.microsoft.com/office/drawing/2014/main" id="{966993D4-E7D7-4200-846A-06DC171CEB97}"/>
              </a:ext>
            </a:extLst>
          </p:cNvPr>
          <p:cNvSpPr>
            <a:spLocks noGrp="1"/>
          </p:cNvSpPr>
          <p:nvPr>
            <p:ph idx="1"/>
          </p:nvPr>
        </p:nvSpPr>
        <p:spPr>
          <a:xfrm>
            <a:off x="1141411" y="1044335"/>
            <a:ext cx="9905999" cy="2384665"/>
          </a:xfrm>
        </p:spPr>
        <p:txBody>
          <a:bodyPr/>
          <a:lstStyle/>
          <a:p>
            <a:r>
              <a:rPr lang="en-IN" dirty="0">
                <a:solidFill>
                  <a:srgbClr val="FFFF00"/>
                </a:solidFill>
              </a:rPr>
              <a:t>The CPOL bit controls the idle state value of the clock when there is no data being transferred.</a:t>
            </a:r>
          </a:p>
          <a:p>
            <a:r>
              <a:rPr lang="en-IN" dirty="0">
                <a:solidFill>
                  <a:srgbClr val="FFFF00"/>
                </a:solidFill>
              </a:rPr>
              <a:t>If CPOL bit is set, the SCLK pin has a high-level idle state.</a:t>
            </a:r>
          </a:p>
          <a:p>
            <a:r>
              <a:rPr lang="en-IN" dirty="0">
                <a:solidFill>
                  <a:srgbClr val="FFFF00"/>
                </a:solidFill>
              </a:rPr>
              <a:t>If CPOL bit is reset, the SCLK pin has a low-level idle state </a:t>
            </a:r>
            <a:endParaRPr lang="en-US" dirty="0">
              <a:solidFill>
                <a:srgbClr val="FFFF00"/>
              </a:solidFill>
            </a:endParaRPr>
          </a:p>
        </p:txBody>
      </p:sp>
      <p:cxnSp>
        <p:nvCxnSpPr>
          <p:cNvPr id="5" name="Connector: Elbow 4">
            <a:extLst>
              <a:ext uri="{FF2B5EF4-FFF2-40B4-BE49-F238E27FC236}">
                <a16:creationId xmlns:a16="http://schemas.microsoft.com/office/drawing/2014/main" id="{4A2BFCFF-FB2D-494C-A4F2-1751364AB526}"/>
              </a:ext>
            </a:extLst>
          </p:cNvPr>
          <p:cNvCxnSpPr/>
          <p:nvPr/>
        </p:nvCxnSpPr>
        <p:spPr>
          <a:xfrm>
            <a:off x="2447777" y="4276578"/>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24DAA93-2135-41FC-A4BB-FF811440BF07}"/>
              </a:ext>
            </a:extLst>
          </p:cNvPr>
          <p:cNvCxnSpPr>
            <a:cxnSpLocks/>
          </p:cNvCxnSpPr>
          <p:nvPr/>
        </p:nvCxnSpPr>
        <p:spPr>
          <a:xfrm rot="10800000" flipV="1">
            <a:off x="2869813" y="4276579"/>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8ACEBD9B-E8A3-45C8-B4D1-49B59FB2668C}"/>
              </a:ext>
            </a:extLst>
          </p:cNvPr>
          <p:cNvCxnSpPr/>
          <p:nvPr/>
        </p:nvCxnSpPr>
        <p:spPr>
          <a:xfrm>
            <a:off x="3233220" y="4274235"/>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35064F-3B3B-4094-8D94-6AB8391F2418}"/>
              </a:ext>
            </a:extLst>
          </p:cNvPr>
          <p:cNvCxnSpPr>
            <a:cxnSpLocks/>
          </p:cNvCxnSpPr>
          <p:nvPr/>
        </p:nvCxnSpPr>
        <p:spPr>
          <a:xfrm rot="10800000" flipV="1">
            <a:off x="3655256" y="4274236"/>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1787E50-F78F-4BA5-A232-61092BD85545}"/>
              </a:ext>
            </a:extLst>
          </p:cNvPr>
          <p:cNvCxnSpPr/>
          <p:nvPr/>
        </p:nvCxnSpPr>
        <p:spPr>
          <a:xfrm>
            <a:off x="3992880" y="4274232"/>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5F76DA-5541-400F-8DDD-D3D88ED3A062}"/>
              </a:ext>
            </a:extLst>
          </p:cNvPr>
          <p:cNvCxnSpPr>
            <a:cxnSpLocks/>
          </p:cNvCxnSpPr>
          <p:nvPr/>
        </p:nvCxnSpPr>
        <p:spPr>
          <a:xfrm rot="10800000" flipV="1">
            <a:off x="4414916" y="4274233"/>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BA7EB58-CC57-4286-8E84-5BC426C14711}"/>
              </a:ext>
            </a:extLst>
          </p:cNvPr>
          <p:cNvCxnSpPr/>
          <p:nvPr/>
        </p:nvCxnSpPr>
        <p:spPr>
          <a:xfrm>
            <a:off x="4778323" y="4271889"/>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33A92C1-A0B0-48B4-82DB-71074496029D}"/>
              </a:ext>
            </a:extLst>
          </p:cNvPr>
          <p:cNvCxnSpPr>
            <a:cxnSpLocks/>
          </p:cNvCxnSpPr>
          <p:nvPr/>
        </p:nvCxnSpPr>
        <p:spPr>
          <a:xfrm rot="10800000" flipV="1">
            <a:off x="5200359" y="4271890"/>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57E1CC3-F32A-4E7B-B717-3316B931F1C1}"/>
              </a:ext>
            </a:extLst>
          </p:cNvPr>
          <p:cNvCxnSpPr/>
          <p:nvPr/>
        </p:nvCxnSpPr>
        <p:spPr>
          <a:xfrm>
            <a:off x="5554393" y="4274233"/>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629ACA0-114A-4685-A058-4DD80DC28D63}"/>
              </a:ext>
            </a:extLst>
          </p:cNvPr>
          <p:cNvCxnSpPr>
            <a:cxnSpLocks/>
          </p:cNvCxnSpPr>
          <p:nvPr/>
        </p:nvCxnSpPr>
        <p:spPr>
          <a:xfrm rot="10800000" flipV="1">
            <a:off x="5976429" y="4274234"/>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E7CDF8-9910-487A-BDB1-BE01D557BDD3}"/>
              </a:ext>
            </a:extLst>
          </p:cNvPr>
          <p:cNvCxnSpPr/>
          <p:nvPr/>
        </p:nvCxnSpPr>
        <p:spPr>
          <a:xfrm>
            <a:off x="6339836" y="4271890"/>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B8E85D-BE69-44BA-8C56-AD934590121F}"/>
              </a:ext>
            </a:extLst>
          </p:cNvPr>
          <p:cNvCxnSpPr>
            <a:cxnSpLocks/>
          </p:cNvCxnSpPr>
          <p:nvPr/>
        </p:nvCxnSpPr>
        <p:spPr>
          <a:xfrm rot="10800000" flipV="1">
            <a:off x="6761872" y="4271891"/>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3DB0CE2-7725-4E3E-AE46-38FE31FEF8D4}"/>
              </a:ext>
            </a:extLst>
          </p:cNvPr>
          <p:cNvCxnSpPr/>
          <p:nvPr/>
        </p:nvCxnSpPr>
        <p:spPr>
          <a:xfrm>
            <a:off x="7099496" y="4271887"/>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31515BB-30BB-4091-811D-B1ECE1B65336}"/>
              </a:ext>
            </a:extLst>
          </p:cNvPr>
          <p:cNvCxnSpPr>
            <a:cxnSpLocks/>
          </p:cNvCxnSpPr>
          <p:nvPr/>
        </p:nvCxnSpPr>
        <p:spPr>
          <a:xfrm rot="10800000" flipV="1">
            <a:off x="7521532" y="4271888"/>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E3FA137-E575-4CFD-A9A2-7CE17D89C0A1}"/>
              </a:ext>
            </a:extLst>
          </p:cNvPr>
          <p:cNvCxnSpPr/>
          <p:nvPr/>
        </p:nvCxnSpPr>
        <p:spPr>
          <a:xfrm>
            <a:off x="7884939" y="4269545"/>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1E36732-7297-45E9-A499-9535B61A9305}"/>
              </a:ext>
            </a:extLst>
          </p:cNvPr>
          <p:cNvCxnSpPr>
            <a:cxnSpLocks/>
          </p:cNvCxnSpPr>
          <p:nvPr/>
        </p:nvCxnSpPr>
        <p:spPr>
          <a:xfrm rot="10800000" flipV="1">
            <a:off x="8306975" y="4269545"/>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F2B93CA-91C6-4C08-A02B-C81FCED5F2C8}"/>
              </a:ext>
            </a:extLst>
          </p:cNvPr>
          <p:cNvCxnSpPr/>
          <p:nvPr/>
        </p:nvCxnSpPr>
        <p:spPr>
          <a:xfrm>
            <a:off x="2909667" y="5385580"/>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90902FB-F53E-44B2-92CD-F74D3B67B537}"/>
              </a:ext>
            </a:extLst>
          </p:cNvPr>
          <p:cNvCxnSpPr>
            <a:cxnSpLocks/>
          </p:cNvCxnSpPr>
          <p:nvPr/>
        </p:nvCxnSpPr>
        <p:spPr>
          <a:xfrm rot="10800000" flipV="1">
            <a:off x="3331703" y="5385581"/>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13CECC7-7DAA-4CBE-8C9F-B4F411AAA67D}"/>
              </a:ext>
            </a:extLst>
          </p:cNvPr>
          <p:cNvCxnSpPr/>
          <p:nvPr/>
        </p:nvCxnSpPr>
        <p:spPr>
          <a:xfrm>
            <a:off x="3695110" y="5383237"/>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9A91C4F-F0AD-4EAE-9DED-1073D420D447}"/>
              </a:ext>
            </a:extLst>
          </p:cNvPr>
          <p:cNvCxnSpPr>
            <a:cxnSpLocks/>
          </p:cNvCxnSpPr>
          <p:nvPr/>
        </p:nvCxnSpPr>
        <p:spPr>
          <a:xfrm rot="10800000" flipV="1">
            <a:off x="4117146" y="5383238"/>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6202952-F343-4F20-9951-D186FA6F4210}"/>
              </a:ext>
            </a:extLst>
          </p:cNvPr>
          <p:cNvCxnSpPr/>
          <p:nvPr/>
        </p:nvCxnSpPr>
        <p:spPr>
          <a:xfrm>
            <a:off x="4454770" y="5383234"/>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96330C5-9948-43D0-ACC7-66EAF12A601D}"/>
              </a:ext>
            </a:extLst>
          </p:cNvPr>
          <p:cNvCxnSpPr>
            <a:cxnSpLocks/>
          </p:cNvCxnSpPr>
          <p:nvPr/>
        </p:nvCxnSpPr>
        <p:spPr>
          <a:xfrm rot="10800000" flipV="1">
            <a:off x="4876806" y="5383235"/>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6687ABF-8142-4A11-9116-0C76ACBADDA6}"/>
              </a:ext>
            </a:extLst>
          </p:cNvPr>
          <p:cNvCxnSpPr/>
          <p:nvPr/>
        </p:nvCxnSpPr>
        <p:spPr>
          <a:xfrm>
            <a:off x="5240213" y="5394959"/>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8C2A789-6254-4BDD-9FD7-C253884CDFDD}"/>
              </a:ext>
            </a:extLst>
          </p:cNvPr>
          <p:cNvCxnSpPr>
            <a:cxnSpLocks/>
          </p:cNvCxnSpPr>
          <p:nvPr/>
        </p:nvCxnSpPr>
        <p:spPr>
          <a:xfrm rot="10800000" flipV="1">
            <a:off x="5661075" y="5394958"/>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1195A5C-766C-4B1F-BCC9-B28046760209}"/>
              </a:ext>
            </a:extLst>
          </p:cNvPr>
          <p:cNvCxnSpPr/>
          <p:nvPr/>
        </p:nvCxnSpPr>
        <p:spPr>
          <a:xfrm>
            <a:off x="6016283" y="5383235"/>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DC6FF0CE-B5E7-4E4C-BE82-7FD7335B8205}"/>
              </a:ext>
            </a:extLst>
          </p:cNvPr>
          <p:cNvCxnSpPr>
            <a:cxnSpLocks/>
          </p:cNvCxnSpPr>
          <p:nvPr/>
        </p:nvCxnSpPr>
        <p:spPr>
          <a:xfrm rot="10800000" flipV="1">
            <a:off x="6435969" y="5394958"/>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78E4638-BF12-41D6-A5FC-693910B9094C}"/>
              </a:ext>
            </a:extLst>
          </p:cNvPr>
          <p:cNvCxnSpPr/>
          <p:nvPr/>
        </p:nvCxnSpPr>
        <p:spPr>
          <a:xfrm>
            <a:off x="6801726" y="5394960"/>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1481E925-6215-469D-93D0-4E91D07756D2}"/>
              </a:ext>
            </a:extLst>
          </p:cNvPr>
          <p:cNvCxnSpPr>
            <a:cxnSpLocks/>
          </p:cNvCxnSpPr>
          <p:nvPr/>
        </p:nvCxnSpPr>
        <p:spPr>
          <a:xfrm rot="10800000" flipV="1">
            <a:off x="7226103" y="5386752"/>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A24BCC9-FF7D-4F53-9CDE-E917FDC1E652}"/>
              </a:ext>
            </a:extLst>
          </p:cNvPr>
          <p:cNvCxnSpPr/>
          <p:nvPr/>
        </p:nvCxnSpPr>
        <p:spPr>
          <a:xfrm>
            <a:off x="7573104" y="5394957"/>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3CC2590-CE24-4F68-8DDD-A892D539894D}"/>
              </a:ext>
            </a:extLst>
          </p:cNvPr>
          <p:cNvCxnSpPr>
            <a:cxnSpLocks/>
          </p:cNvCxnSpPr>
          <p:nvPr/>
        </p:nvCxnSpPr>
        <p:spPr>
          <a:xfrm rot="10800000" flipV="1">
            <a:off x="7983422" y="5394958"/>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5E2C6AC-CE1F-4D4B-AFB9-4BC7CDC87D25}"/>
              </a:ext>
            </a:extLst>
          </p:cNvPr>
          <p:cNvCxnSpPr/>
          <p:nvPr/>
        </p:nvCxnSpPr>
        <p:spPr>
          <a:xfrm>
            <a:off x="8346829" y="5392614"/>
            <a:ext cx="717453" cy="576776"/>
          </a:xfrm>
          <a:prstGeom prst="bentConnector3">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EAE523DC-D284-411D-8E67-A6FABD316EB9}"/>
              </a:ext>
            </a:extLst>
          </p:cNvPr>
          <p:cNvCxnSpPr>
            <a:cxnSpLocks/>
          </p:cNvCxnSpPr>
          <p:nvPr/>
        </p:nvCxnSpPr>
        <p:spPr>
          <a:xfrm rot="10800000" flipV="1">
            <a:off x="2550942" y="5392615"/>
            <a:ext cx="689312" cy="576775"/>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801886-A67D-4D73-87E6-7237172184B3}"/>
              </a:ext>
            </a:extLst>
          </p:cNvPr>
          <p:cNvSpPr txBox="1"/>
          <p:nvPr/>
        </p:nvSpPr>
        <p:spPr>
          <a:xfrm>
            <a:off x="998807" y="4079635"/>
            <a:ext cx="1362214" cy="369332"/>
          </a:xfrm>
          <a:prstGeom prst="rect">
            <a:avLst/>
          </a:prstGeom>
          <a:noFill/>
        </p:spPr>
        <p:txBody>
          <a:bodyPr wrap="square" rtlCol="0">
            <a:spAutoFit/>
          </a:bodyPr>
          <a:lstStyle/>
          <a:p>
            <a:pPr algn="ctr"/>
            <a:r>
              <a:rPr lang="en-IN" b="1" dirty="0"/>
              <a:t>CPOL = 1</a:t>
            </a:r>
            <a:endParaRPr lang="en-US" b="1" dirty="0"/>
          </a:p>
        </p:txBody>
      </p:sp>
      <p:sp>
        <p:nvSpPr>
          <p:cNvPr id="59" name="TextBox 58">
            <a:extLst>
              <a:ext uri="{FF2B5EF4-FFF2-40B4-BE49-F238E27FC236}">
                <a16:creationId xmlns:a16="http://schemas.microsoft.com/office/drawing/2014/main" id="{39E468EE-564E-47AD-8911-1F817B7A1B2D}"/>
              </a:ext>
            </a:extLst>
          </p:cNvPr>
          <p:cNvSpPr txBox="1"/>
          <p:nvPr/>
        </p:nvSpPr>
        <p:spPr>
          <a:xfrm>
            <a:off x="1038665" y="5385586"/>
            <a:ext cx="1362214" cy="369332"/>
          </a:xfrm>
          <a:prstGeom prst="rect">
            <a:avLst/>
          </a:prstGeom>
          <a:noFill/>
        </p:spPr>
        <p:txBody>
          <a:bodyPr wrap="square" rtlCol="0">
            <a:spAutoFit/>
          </a:bodyPr>
          <a:lstStyle/>
          <a:p>
            <a:pPr algn="ctr"/>
            <a:r>
              <a:rPr lang="en-IN" b="1" dirty="0"/>
              <a:t>CPOL = 0</a:t>
            </a:r>
            <a:endParaRPr lang="en-US" b="1" dirty="0"/>
          </a:p>
        </p:txBody>
      </p:sp>
    </p:spTree>
    <p:extLst>
      <p:ext uri="{BB962C8B-B14F-4D97-AF65-F5344CB8AC3E}">
        <p14:creationId xmlns:p14="http://schemas.microsoft.com/office/powerpoint/2010/main" val="271720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F85CB-C600-4833-B64A-0DB02720BBC5}"/>
              </a:ext>
            </a:extLst>
          </p:cNvPr>
          <p:cNvSpPr>
            <a:spLocks noGrp="1"/>
          </p:cNvSpPr>
          <p:nvPr>
            <p:ph type="title"/>
          </p:nvPr>
        </p:nvSpPr>
        <p:spPr>
          <a:xfrm>
            <a:off x="1141413" y="23221"/>
            <a:ext cx="9905998" cy="565705"/>
          </a:xfrm>
        </p:spPr>
        <p:txBody>
          <a:bodyPr>
            <a:normAutofit fontScale="90000"/>
          </a:bodyPr>
          <a:lstStyle/>
          <a:p>
            <a:r>
              <a:rPr lang="en-IN" dirty="0">
                <a:solidFill>
                  <a:srgbClr val="FFC000"/>
                </a:solidFill>
              </a:rPr>
              <a:t>CPHA (Clock </a:t>
            </a:r>
            <a:r>
              <a:rPr lang="en-IN" dirty="0" err="1">
                <a:solidFill>
                  <a:srgbClr val="FFC000"/>
                </a:solidFill>
              </a:rPr>
              <a:t>pHASE</a:t>
            </a:r>
            <a:r>
              <a:rPr lang="en-IN" dirty="0">
                <a:solidFill>
                  <a:srgbClr val="FFC000"/>
                </a:solidFill>
              </a:rPr>
              <a:t>):</a:t>
            </a:r>
            <a:endParaRPr lang="en-US" dirty="0">
              <a:solidFill>
                <a:srgbClr val="FFC000"/>
              </a:solidFill>
            </a:endParaRPr>
          </a:p>
        </p:txBody>
      </p:sp>
      <p:sp>
        <p:nvSpPr>
          <p:cNvPr id="3" name="Content Placeholder 2">
            <a:extLst>
              <a:ext uri="{FF2B5EF4-FFF2-40B4-BE49-F238E27FC236}">
                <a16:creationId xmlns:a16="http://schemas.microsoft.com/office/drawing/2014/main" id="{966993D4-E7D7-4200-846A-06DC171CEB97}"/>
              </a:ext>
            </a:extLst>
          </p:cNvPr>
          <p:cNvSpPr>
            <a:spLocks noGrp="1"/>
          </p:cNvSpPr>
          <p:nvPr>
            <p:ph idx="1"/>
          </p:nvPr>
        </p:nvSpPr>
        <p:spPr>
          <a:xfrm>
            <a:off x="1141411" y="551968"/>
            <a:ext cx="10309691" cy="1515983"/>
          </a:xfrm>
        </p:spPr>
        <p:txBody>
          <a:bodyPr/>
          <a:lstStyle/>
          <a:p>
            <a:r>
              <a:rPr lang="en-IN" dirty="0">
                <a:solidFill>
                  <a:srgbClr val="FFFF00"/>
                </a:solidFill>
              </a:rPr>
              <a:t>The CPHA bit controls at which clock edge of the SCLK(1</a:t>
            </a:r>
            <a:r>
              <a:rPr lang="en-IN" baseline="30000" dirty="0">
                <a:solidFill>
                  <a:srgbClr val="FFFF00"/>
                </a:solidFill>
              </a:rPr>
              <a:t>st</a:t>
            </a:r>
            <a:r>
              <a:rPr lang="en-IN" dirty="0">
                <a:solidFill>
                  <a:srgbClr val="FFFF00"/>
                </a:solidFill>
              </a:rPr>
              <a:t> or 2</a:t>
            </a:r>
            <a:r>
              <a:rPr lang="en-IN" baseline="30000" dirty="0">
                <a:solidFill>
                  <a:srgbClr val="FFFF00"/>
                </a:solidFill>
              </a:rPr>
              <a:t>nd</a:t>
            </a:r>
            <a:r>
              <a:rPr lang="en-IN" dirty="0">
                <a:solidFill>
                  <a:srgbClr val="FFFF00"/>
                </a:solidFill>
              </a:rPr>
              <a:t>) the data should be sampled by the slave.</a:t>
            </a:r>
          </a:p>
          <a:p>
            <a:r>
              <a:rPr lang="en-IN" dirty="0">
                <a:solidFill>
                  <a:srgbClr val="FFFF00"/>
                </a:solidFill>
              </a:rPr>
              <a:t>The combination of the CPOL and CPHA bits selects the data capture clock edge.</a:t>
            </a:r>
            <a:endParaRPr lang="en-US" dirty="0">
              <a:solidFill>
                <a:srgbClr val="FFFF00"/>
              </a:solidFill>
            </a:endParaRPr>
          </a:p>
        </p:txBody>
      </p:sp>
      <p:pic>
        <p:nvPicPr>
          <p:cNvPr id="6" name="Picture 5">
            <a:extLst>
              <a:ext uri="{FF2B5EF4-FFF2-40B4-BE49-F238E27FC236}">
                <a16:creationId xmlns:a16="http://schemas.microsoft.com/office/drawing/2014/main" id="{F855AF4D-10BE-40DE-9F41-C33E2230D086}"/>
              </a:ext>
            </a:extLst>
          </p:cNvPr>
          <p:cNvPicPr>
            <a:picLocks noChangeAspect="1"/>
          </p:cNvPicPr>
          <p:nvPr/>
        </p:nvPicPr>
        <p:blipFill>
          <a:blip r:embed="rId2"/>
          <a:stretch>
            <a:fillRect/>
          </a:stretch>
        </p:blipFill>
        <p:spPr>
          <a:xfrm>
            <a:off x="28136" y="3158197"/>
            <a:ext cx="5931877" cy="3657600"/>
          </a:xfrm>
          <a:prstGeom prst="rect">
            <a:avLst/>
          </a:prstGeom>
        </p:spPr>
      </p:pic>
      <p:pic>
        <p:nvPicPr>
          <p:cNvPr id="8" name="Picture 7">
            <a:extLst>
              <a:ext uri="{FF2B5EF4-FFF2-40B4-BE49-F238E27FC236}">
                <a16:creationId xmlns:a16="http://schemas.microsoft.com/office/drawing/2014/main" id="{D405EB66-5DA7-4612-9450-EEEB3B459A88}"/>
              </a:ext>
            </a:extLst>
          </p:cNvPr>
          <p:cNvPicPr>
            <a:picLocks noChangeAspect="1"/>
          </p:cNvPicPr>
          <p:nvPr/>
        </p:nvPicPr>
        <p:blipFill>
          <a:blip r:embed="rId3"/>
          <a:stretch>
            <a:fillRect/>
          </a:stretch>
        </p:blipFill>
        <p:spPr>
          <a:xfrm>
            <a:off x="6081932" y="3172265"/>
            <a:ext cx="6091384" cy="3631449"/>
          </a:xfrm>
          <a:prstGeom prst="rect">
            <a:avLst/>
          </a:prstGeom>
        </p:spPr>
      </p:pic>
      <p:sp>
        <p:nvSpPr>
          <p:cNvPr id="9" name="TextBox 8">
            <a:extLst>
              <a:ext uri="{FF2B5EF4-FFF2-40B4-BE49-F238E27FC236}">
                <a16:creationId xmlns:a16="http://schemas.microsoft.com/office/drawing/2014/main" id="{D91E29C6-679F-445A-9AC5-217E9571F167}"/>
              </a:ext>
            </a:extLst>
          </p:cNvPr>
          <p:cNvSpPr txBox="1"/>
          <p:nvPr/>
        </p:nvSpPr>
        <p:spPr>
          <a:xfrm>
            <a:off x="28136" y="2518116"/>
            <a:ext cx="5931877" cy="646331"/>
          </a:xfrm>
          <a:prstGeom prst="rect">
            <a:avLst/>
          </a:prstGeom>
          <a:solidFill>
            <a:schemeClr val="tx1"/>
          </a:solidFill>
        </p:spPr>
        <p:txBody>
          <a:bodyPr wrap="square" rtlCol="0">
            <a:spAutoFit/>
          </a:bodyPr>
          <a:lstStyle/>
          <a:p>
            <a:r>
              <a:rPr lang="en-IN" dirty="0">
                <a:solidFill>
                  <a:schemeClr val="bg2"/>
                </a:solidFill>
              </a:rPr>
              <a:t>Data will appear on the lines during 1</a:t>
            </a:r>
            <a:r>
              <a:rPr lang="en-IN" baseline="30000" dirty="0">
                <a:solidFill>
                  <a:schemeClr val="bg2"/>
                </a:solidFill>
              </a:rPr>
              <a:t>st</a:t>
            </a:r>
            <a:r>
              <a:rPr lang="en-IN" dirty="0">
                <a:solidFill>
                  <a:schemeClr val="bg2"/>
                </a:solidFill>
              </a:rPr>
              <a:t> edge of the clock and capture happens at 2</a:t>
            </a:r>
            <a:r>
              <a:rPr lang="en-IN" baseline="30000" dirty="0">
                <a:solidFill>
                  <a:schemeClr val="bg2"/>
                </a:solidFill>
              </a:rPr>
              <a:t>nd</a:t>
            </a:r>
            <a:r>
              <a:rPr lang="en-IN" dirty="0">
                <a:solidFill>
                  <a:schemeClr val="bg2"/>
                </a:solidFill>
              </a:rPr>
              <a:t> edge of the clock.</a:t>
            </a:r>
            <a:endParaRPr lang="en-US" dirty="0">
              <a:solidFill>
                <a:schemeClr val="bg2"/>
              </a:solidFill>
            </a:endParaRPr>
          </a:p>
        </p:txBody>
      </p:sp>
      <p:sp>
        <p:nvSpPr>
          <p:cNvPr id="58" name="TextBox 57">
            <a:extLst>
              <a:ext uri="{FF2B5EF4-FFF2-40B4-BE49-F238E27FC236}">
                <a16:creationId xmlns:a16="http://schemas.microsoft.com/office/drawing/2014/main" id="{8333DED2-1A45-4502-9DF5-9CBE40F80ABE}"/>
              </a:ext>
            </a:extLst>
          </p:cNvPr>
          <p:cNvSpPr txBox="1"/>
          <p:nvPr/>
        </p:nvSpPr>
        <p:spPr>
          <a:xfrm>
            <a:off x="6081932" y="2529836"/>
            <a:ext cx="6081932" cy="646331"/>
          </a:xfrm>
          <a:prstGeom prst="rect">
            <a:avLst/>
          </a:prstGeom>
          <a:solidFill>
            <a:schemeClr val="tx1"/>
          </a:solidFill>
        </p:spPr>
        <p:txBody>
          <a:bodyPr wrap="square" rtlCol="0">
            <a:spAutoFit/>
          </a:bodyPr>
          <a:lstStyle/>
          <a:p>
            <a:r>
              <a:rPr lang="en-IN" dirty="0">
                <a:solidFill>
                  <a:schemeClr val="bg2"/>
                </a:solidFill>
              </a:rPr>
              <a:t>Data will appear on the lines during 2</a:t>
            </a:r>
            <a:r>
              <a:rPr lang="en-IN" baseline="30000" dirty="0">
                <a:solidFill>
                  <a:schemeClr val="bg2"/>
                </a:solidFill>
              </a:rPr>
              <a:t>nd</a:t>
            </a:r>
            <a:r>
              <a:rPr lang="en-IN" dirty="0">
                <a:solidFill>
                  <a:schemeClr val="bg2"/>
                </a:solidFill>
              </a:rPr>
              <a:t> edge of the clock and capture happens at 1</a:t>
            </a:r>
            <a:r>
              <a:rPr lang="en-IN" baseline="30000" dirty="0">
                <a:solidFill>
                  <a:schemeClr val="bg2"/>
                </a:solidFill>
              </a:rPr>
              <a:t>st</a:t>
            </a:r>
            <a:r>
              <a:rPr lang="en-IN" dirty="0">
                <a:solidFill>
                  <a:schemeClr val="bg2"/>
                </a:solidFill>
              </a:rPr>
              <a:t> edge of the clock.</a:t>
            </a:r>
            <a:endParaRPr lang="en-US" dirty="0">
              <a:solidFill>
                <a:schemeClr val="bg2"/>
              </a:solidFill>
            </a:endParaRPr>
          </a:p>
        </p:txBody>
      </p:sp>
    </p:spTree>
    <p:extLst>
      <p:ext uri="{BB962C8B-B14F-4D97-AF65-F5344CB8AC3E}">
        <p14:creationId xmlns:p14="http://schemas.microsoft.com/office/powerpoint/2010/main" val="283543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7973AC-9BA7-4CC8-A668-51DFB8ACA579}"/>
              </a:ext>
            </a:extLst>
          </p:cNvPr>
          <p:cNvSpPr txBox="1"/>
          <p:nvPr/>
        </p:nvSpPr>
        <p:spPr>
          <a:xfrm>
            <a:off x="1097280" y="83770"/>
            <a:ext cx="10363200" cy="6617196"/>
          </a:xfrm>
          <a:prstGeom prst="rect">
            <a:avLst/>
          </a:prstGeom>
          <a:noFill/>
        </p:spPr>
        <p:txBody>
          <a:bodyPr wrap="square" rtlCol="0">
            <a:spAutoFit/>
          </a:bodyPr>
          <a:lstStyle/>
          <a:p>
            <a:pPr algn="ctr"/>
            <a:r>
              <a:rPr lang="en-US" sz="4000" b="1" u="sng" dirty="0">
                <a:solidFill>
                  <a:srgbClr val="FFFF00"/>
                </a:solidFill>
              </a:rPr>
              <a:t>Differences b/w I2C and SPI</a:t>
            </a:r>
          </a:p>
          <a:p>
            <a:pPr algn="ctr"/>
            <a:endParaRPr lang="en-US" sz="1200" b="1" u="sng" dirty="0">
              <a:solidFill>
                <a:srgbClr val="FFFF00"/>
              </a:solidFill>
            </a:endParaRPr>
          </a:p>
          <a:p>
            <a:pPr marL="342900" indent="-342900">
              <a:spcAft>
                <a:spcPts val="600"/>
              </a:spcAft>
              <a:buFont typeface="Arial" panose="020B0604020202020204" pitchFamily="34" charset="0"/>
              <a:buChar char="•"/>
            </a:pPr>
            <a:r>
              <a:rPr lang="en-US" sz="2200" dirty="0">
                <a:solidFill>
                  <a:srgbClr val="FFC000"/>
                </a:solidFill>
              </a:rPr>
              <a:t>I2C allows to communication for longer distance compared to SPI</a:t>
            </a:r>
          </a:p>
          <a:p>
            <a:pPr marL="342900" indent="-342900">
              <a:spcAft>
                <a:spcPts val="600"/>
              </a:spcAft>
              <a:buFont typeface="Arial" panose="020B0604020202020204" pitchFamily="34" charset="0"/>
              <a:buChar char="•"/>
            </a:pPr>
            <a:r>
              <a:rPr lang="en-US" sz="2200" dirty="0">
                <a:solidFill>
                  <a:srgbClr val="FFC000"/>
                </a:solidFill>
              </a:rPr>
              <a:t>I2C needs only 2 wires for communication where as SPI needs 4 wires. So, SPI is costlier than I2C.</a:t>
            </a:r>
          </a:p>
          <a:p>
            <a:pPr marL="342900" indent="-342900">
              <a:spcAft>
                <a:spcPts val="600"/>
              </a:spcAft>
              <a:buFont typeface="Arial" panose="020B0604020202020204" pitchFamily="34" charset="0"/>
              <a:buChar char="•"/>
            </a:pPr>
            <a:r>
              <a:rPr lang="en-US" sz="2200" dirty="0">
                <a:solidFill>
                  <a:srgbClr val="FFC000"/>
                </a:solidFill>
              </a:rPr>
              <a:t>I2C have ACK facility to confirm on data transmitted successfully or not but SPI doesn’t have.</a:t>
            </a:r>
          </a:p>
          <a:p>
            <a:pPr marL="342900" indent="-342900">
              <a:spcAft>
                <a:spcPts val="600"/>
              </a:spcAft>
              <a:buFont typeface="Arial" panose="020B0604020202020204" pitchFamily="34" charset="0"/>
              <a:buChar char="•"/>
            </a:pPr>
            <a:r>
              <a:rPr lang="en-US" sz="2200" dirty="0">
                <a:solidFill>
                  <a:srgbClr val="FFC000"/>
                </a:solidFill>
              </a:rPr>
              <a:t>I2C slaves are identified by addresses where as SPI doesn’t have any addresses for its slaves so it needs extra wire for it.</a:t>
            </a:r>
          </a:p>
          <a:p>
            <a:pPr marL="342900" indent="-342900">
              <a:spcAft>
                <a:spcPts val="600"/>
              </a:spcAft>
              <a:buFont typeface="Arial" panose="020B0604020202020204" pitchFamily="34" charset="0"/>
              <a:buChar char="•"/>
            </a:pPr>
            <a:r>
              <a:rPr lang="en-US" sz="2200" dirty="0">
                <a:solidFill>
                  <a:srgbClr val="FFC000"/>
                </a:solidFill>
              </a:rPr>
              <a:t>I2C have clock stretching feature to avoid data loss but SPI don’t have any such features.</a:t>
            </a:r>
          </a:p>
          <a:p>
            <a:pPr marL="342900" indent="-342900">
              <a:spcAft>
                <a:spcPts val="600"/>
              </a:spcAft>
              <a:buFont typeface="Arial" panose="020B0604020202020204" pitchFamily="34" charset="0"/>
              <a:buChar char="•"/>
            </a:pPr>
            <a:r>
              <a:rPr lang="en-US" sz="2200" dirty="0">
                <a:solidFill>
                  <a:srgbClr val="FFC000"/>
                </a:solidFill>
              </a:rPr>
              <a:t>I2C is multi-master multi-slave communication protocol as per its specification but in SPI specification it is not a multi-master protocol but software side it can be implemented.</a:t>
            </a:r>
          </a:p>
          <a:p>
            <a:pPr marL="342900" indent="-342900">
              <a:spcAft>
                <a:spcPts val="600"/>
              </a:spcAft>
              <a:buFont typeface="Arial" panose="020B0604020202020204" pitchFamily="34" charset="0"/>
              <a:buChar char="•"/>
            </a:pPr>
            <a:r>
              <a:rPr lang="en-US" sz="2200" dirty="0">
                <a:solidFill>
                  <a:srgbClr val="FFC000"/>
                </a:solidFill>
              </a:rPr>
              <a:t>I2C have bus-arbitration hardware which decides on bus control given to which master if there is a race in communication.</a:t>
            </a:r>
          </a:p>
          <a:p>
            <a:pPr marL="342900" indent="-342900">
              <a:spcAft>
                <a:spcPts val="600"/>
              </a:spcAft>
              <a:buFont typeface="Arial" panose="020B0604020202020204" pitchFamily="34" charset="0"/>
              <a:buChar char="•"/>
            </a:pPr>
            <a:r>
              <a:rPr lang="en-US" sz="2200" b="1" dirty="0">
                <a:solidFill>
                  <a:srgbClr val="FFC000"/>
                </a:solidFill>
              </a:rPr>
              <a:t>SPI allows faster communication compared to I2C</a:t>
            </a:r>
            <a:endParaRPr lang="en-US" sz="2400" b="1" dirty="0">
              <a:solidFill>
                <a:srgbClr val="FFC000"/>
              </a:solidFill>
            </a:endParaRPr>
          </a:p>
          <a:p>
            <a:pPr marL="342900" indent="-342900">
              <a:spcAft>
                <a:spcPts val="600"/>
              </a:spcAft>
              <a:buFont typeface="Arial" panose="020B0604020202020204" pitchFamily="34" charset="0"/>
              <a:buChar char="•"/>
            </a:pPr>
            <a:r>
              <a:rPr lang="en-US" sz="2400" b="1" dirty="0">
                <a:solidFill>
                  <a:srgbClr val="FFC000"/>
                </a:solidFill>
              </a:rPr>
              <a:t>SPI is a full-duplex communication protocol where as I2C half-duplex.</a:t>
            </a:r>
          </a:p>
        </p:txBody>
      </p:sp>
    </p:spTree>
    <p:extLst>
      <p:ext uri="{BB962C8B-B14F-4D97-AF65-F5344CB8AC3E}">
        <p14:creationId xmlns:p14="http://schemas.microsoft.com/office/powerpoint/2010/main" val="2682667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b="1" dirty="0">
                <a:solidFill>
                  <a:srgbClr val="FFC000"/>
                </a:solidFill>
              </a:rPr>
              <a:t>UART(</a:t>
            </a:r>
            <a:r>
              <a:rPr lang="en-US" sz="2400" b="1" dirty="0">
                <a:solidFill>
                  <a:srgbClr val="FFC000"/>
                </a:solidFill>
              </a:rPr>
              <a:t>Universal asynchronous receiver-transmitter) protocol</a:t>
            </a:r>
            <a:endParaRPr lang="en-IN" sz="2400" b="1" dirty="0">
              <a:solidFill>
                <a:srgbClr val="FFC000"/>
              </a:solidFill>
            </a:endParaRPr>
          </a:p>
        </p:txBody>
      </p:sp>
    </p:spTree>
    <p:extLst>
      <p:ext uri="{BB962C8B-B14F-4D97-AF65-F5344CB8AC3E}">
        <p14:creationId xmlns:p14="http://schemas.microsoft.com/office/powerpoint/2010/main" val="3983223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CE56-ACFF-4512-87DB-4867344A30DD}"/>
              </a:ext>
            </a:extLst>
          </p:cNvPr>
          <p:cNvSpPr>
            <a:spLocks noGrp="1"/>
          </p:cNvSpPr>
          <p:nvPr>
            <p:ph type="title"/>
          </p:nvPr>
        </p:nvSpPr>
        <p:spPr>
          <a:xfrm>
            <a:off x="1234441" y="-365760"/>
            <a:ext cx="9905998" cy="1478570"/>
          </a:xfrm>
        </p:spPr>
        <p:txBody>
          <a:bodyPr/>
          <a:lstStyle/>
          <a:p>
            <a:pPr algn="ctr"/>
            <a:r>
              <a:rPr lang="en-US" u="sng" dirty="0" err="1">
                <a:solidFill>
                  <a:srgbClr val="FFC000"/>
                </a:solidFill>
              </a:rPr>
              <a:t>Uart</a:t>
            </a:r>
            <a:r>
              <a:rPr lang="en-US" u="sng" dirty="0">
                <a:solidFill>
                  <a:srgbClr val="FFC000"/>
                </a:solidFill>
              </a:rPr>
              <a:t> VS </a:t>
            </a:r>
            <a:r>
              <a:rPr lang="en-US" u="sng" dirty="0" err="1">
                <a:solidFill>
                  <a:srgbClr val="FFC000"/>
                </a:solidFill>
              </a:rPr>
              <a:t>usart</a:t>
            </a:r>
            <a:endParaRPr lang="en-US" u="sng" dirty="0">
              <a:solidFill>
                <a:srgbClr val="FFC000"/>
              </a:solidFill>
            </a:endParaRPr>
          </a:p>
        </p:txBody>
      </p:sp>
      <p:sp>
        <p:nvSpPr>
          <p:cNvPr id="4" name="TextBox 3">
            <a:extLst>
              <a:ext uri="{FF2B5EF4-FFF2-40B4-BE49-F238E27FC236}">
                <a16:creationId xmlns:a16="http://schemas.microsoft.com/office/drawing/2014/main" id="{1CD5FAC3-D03D-48CA-B077-C3E31088DA8F}"/>
              </a:ext>
            </a:extLst>
          </p:cNvPr>
          <p:cNvSpPr txBox="1"/>
          <p:nvPr/>
        </p:nvSpPr>
        <p:spPr>
          <a:xfrm>
            <a:off x="2479041" y="782320"/>
            <a:ext cx="2570479" cy="2062103"/>
          </a:xfrm>
          <a:prstGeom prst="rect">
            <a:avLst/>
          </a:prstGeom>
          <a:noFill/>
        </p:spPr>
        <p:txBody>
          <a:bodyPr wrap="square" rtlCol="0">
            <a:spAutoFit/>
          </a:bodyPr>
          <a:lstStyle/>
          <a:p>
            <a:r>
              <a:rPr lang="en-US" sz="3200" b="1" dirty="0">
                <a:solidFill>
                  <a:srgbClr val="00B0F0"/>
                </a:solidFill>
              </a:rPr>
              <a:t>U</a:t>
            </a:r>
            <a:r>
              <a:rPr lang="en-US" sz="3200" dirty="0">
                <a:solidFill>
                  <a:srgbClr val="00B0F0"/>
                </a:solidFill>
              </a:rPr>
              <a:t>niversal</a:t>
            </a:r>
          </a:p>
          <a:p>
            <a:r>
              <a:rPr lang="en-US" sz="3200" b="1" dirty="0">
                <a:solidFill>
                  <a:srgbClr val="00B0F0"/>
                </a:solidFill>
              </a:rPr>
              <a:t>A</a:t>
            </a:r>
            <a:r>
              <a:rPr lang="en-US" sz="3200" dirty="0">
                <a:solidFill>
                  <a:srgbClr val="00B0F0"/>
                </a:solidFill>
              </a:rPr>
              <a:t>synchronous</a:t>
            </a:r>
          </a:p>
          <a:p>
            <a:r>
              <a:rPr lang="en-US" sz="3200" b="1" dirty="0">
                <a:solidFill>
                  <a:srgbClr val="00B0F0"/>
                </a:solidFill>
              </a:rPr>
              <a:t>R</a:t>
            </a:r>
            <a:r>
              <a:rPr lang="en-US" sz="3200" dirty="0">
                <a:solidFill>
                  <a:srgbClr val="00B0F0"/>
                </a:solidFill>
              </a:rPr>
              <a:t>eceiver</a:t>
            </a:r>
          </a:p>
          <a:p>
            <a:r>
              <a:rPr lang="en-US" sz="3200" b="1" dirty="0">
                <a:solidFill>
                  <a:srgbClr val="00B0F0"/>
                </a:solidFill>
              </a:rPr>
              <a:t>T</a:t>
            </a:r>
            <a:r>
              <a:rPr lang="en-US" sz="3200" dirty="0">
                <a:solidFill>
                  <a:srgbClr val="00B0F0"/>
                </a:solidFill>
              </a:rPr>
              <a:t>ransmitter</a:t>
            </a:r>
          </a:p>
        </p:txBody>
      </p:sp>
      <p:sp>
        <p:nvSpPr>
          <p:cNvPr id="5" name="TextBox 4">
            <a:extLst>
              <a:ext uri="{FF2B5EF4-FFF2-40B4-BE49-F238E27FC236}">
                <a16:creationId xmlns:a16="http://schemas.microsoft.com/office/drawing/2014/main" id="{C5265F22-244E-4C16-BD47-ECAF7051F820}"/>
              </a:ext>
            </a:extLst>
          </p:cNvPr>
          <p:cNvSpPr txBox="1"/>
          <p:nvPr/>
        </p:nvSpPr>
        <p:spPr>
          <a:xfrm>
            <a:off x="7447281" y="843280"/>
            <a:ext cx="2570479" cy="2554545"/>
          </a:xfrm>
          <a:prstGeom prst="rect">
            <a:avLst/>
          </a:prstGeom>
          <a:noFill/>
        </p:spPr>
        <p:txBody>
          <a:bodyPr wrap="square" rtlCol="0">
            <a:spAutoFit/>
          </a:bodyPr>
          <a:lstStyle/>
          <a:p>
            <a:r>
              <a:rPr lang="en-US" sz="3200" b="1" dirty="0">
                <a:solidFill>
                  <a:srgbClr val="00B0F0"/>
                </a:solidFill>
              </a:rPr>
              <a:t>U</a:t>
            </a:r>
            <a:r>
              <a:rPr lang="en-US" sz="3200" dirty="0">
                <a:solidFill>
                  <a:srgbClr val="00B0F0"/>
                </a:solidFill>
              </a:rPr>
              <a:t>niversal</a:t>
            </a:r>
          </a:p>
          <a:p>
            <a:r>
              <a:rPr lang="en-US" sz="3200" b="1" dirty="0">
                <a:solidFill>
                  <a:srgbClr val="00B0F0"/>
                </a:solidFill>
              </a:rPr>
              <a:t>Synchronous</a:t>
            </a:r>
            <a:endParaRPr lang="en-US" sz="3200" dirty="0">
              <a:solidFill>
                <a:srgbClr val="00B0F0"/>
              </a:solidFill>
            </a:endParaRPr>
          </a:p>
          <a:p>
            <a:r>
              <a:rPr lang="en-US" sz="3200" b="1" dirty="0">
                <a:solidFill>
                  <a:srgbClr val="00B0F0"/>
                </a:solidFill>
              </a:rPr>
              <a:t>A</a:t>
            </a:r>
            <a:r>
              <a:rPr lang="en-US" sz="3200" dirty="0">
                <a:solidFill>
                  <a:srgbClr val="00B0F0"/>
                </a:solidFill>
              </a:rPr>
              <a:t>synchronous</a:t>
            </a:r>
          </a:p>
          <a:p>
            <a:r>
              <a:rPr lang="en-US" sz="3200" b="1" dirty="0">
                <a:solidFill>
                  <a:srgbClr val="00B0F0"/>
                </a:solidFill>
              </a:rPr>
              <a:t>R</a:t>
            </a:r>
            <a:r>
              <a:rPr lang="en-US" sz="3200" dirty="0">
                <a:solidFill>
                  <a:srgbClr val="00B0F0"/>
                </a:solidFill>
              </a:rPr>
              <a:t>eceiver</a:t>
            </a:r>
          </a:p>
          <a:p>
            <a:r>
              <a:rPr lang="en-US" sz="3200" b="1" dirty="0">
                <a:solidFill>
                  <a:srgbClr val="00B0F0"/>
                </a:solidFill>
              </a:rPr>
              <a:t>T</a:t>
            </a:r>
            <a:r>
              <a:rPr lang="en-US" sz="3200" dirty="0">
                <a:solidFill>
                  <a:srgbClr val="00B0F0"/>
                </a:solidFill>
              </a:rPr>
              <a:t>ransmitter</a:t>
            </a:r>
          </a:p>
        </p:txBody>
      </p:sp>
      <p:sp>
        <p:nvSpPr>
          <p:cNvPr id="6" name="TextBox 5">
            <a:extLst>
              <a:ext uri="{FF2B5EF4-FFF2-40B4-BE49-F238E27FC236}">
                <a16:creationId xmlns:a16="http://schemas.microsoft.com/office/drawing/2014/main" id="{A6F314E3-24D2-4CC9-8AFB-B18E94F73A37}"/>
              </a:ext>
            </a:extLst>
          </p:cNvPr>
          <p:cNvSpPr txBox="1"/>
          <p:nvPr/>
        </p:nvSpPr>
        <p:spPr>
          <a:xfrm>
            <a:off x="1051561" y="3474720"/>
            <a:ext cx="1008887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FF00"/>
                </a:solidFill>
              </a:rPr>
              <a:t>UART/USART converts parallel data into serial.</a:t>
            </a:r>
          </a:p>
          <a:p>
            <a:pPr marL="342900" indent="-342900">
              <a:buFont typeface="Arial" panose="020B0604020202020204" pitchFamily="34" charset="0"/>
              <a:buChar char="•"/>
            </a:pPr>
            <a:r>
              <a:rPr lang="en-US" sz="2400" dirty="0">
                <a:solidFill>
                  <a:srgbClr val="FFFF00"/>
                </a:solidFill>
              </a:rPr>
              <a:t>UART peripheral supports only asynchronous mode.</a:t>
            </a:r>
          </a:p>
          <a:p>
            <a:pPr marL="342900" indent="-342900">
              <a:buFont typeface="Arial" panose="020B0604020202020204" pitchFamily="34" charset="0"/>
              <a:buChar char="•"/>
            </a:pPr>
            <a:r>
              <a:rPr lang="en-US" sz="2400" dirty="0">
                <a:solidFill>
                  <a:srgbClr val="FFFF00"/>
                </a:solidFill>
              </a:rPr>
              <a:t>USART peripheral supports both synchronous and asynchronous mode.</a:t>
            </a:r>
          </a:p>
          <a:p>
            <a:pPr marL="342900" indent="-342900">
              <a:buFont typeface="Arial" panose="020B0604020202020204" pitchFamily="34" charset="0"/>
              <a:buChar char="•"/>
            </a:pPr>
            <a:endParaRPr lang="en-US" sz="2400" dirty="0">
              <a:solidFill>
                <a:srgbClr val="FFFF00"/>
              </a:solidFill>
            </a:endParaRPr>
          </a:p>
          <a:p>
            <a:pPr marL="342900" indent="-342900">
              <a:buFont typeface="Arial" panose="020B0604020202020204" pitchFamily="34" charset="0"/>
              <a:buChar char="•"/>
            </a:pPr>
            <a:r>
              <a:rPr lang="en-US" sz="2400" dirty="0">
                <a:solidFill>
                  <a:srgbClr val="FFFF00"/>
                </a:solidFill>
              </a:rPr>
              <a:t>There is no specific port for USART communication. They are commonly used in conjunction with protocols like RS-232, RS-434,USB, etc.</a:t>
            </a:r>
          </a:p>
          <a:p>
            <a:pPr marL="342900" indent="-342900">
              <a:buFont typeface="Arial" panose="020B0604020202020204" pitchFamily="34" charset="0"/>
              <a:buChar char="•"/>
            </a:pPr>
            <a:endParaRPr lang="en-US" sz="2400" dirty="0">
              <a:solidFill>
                <a:srgbClr val="FFFF00"/>
              </a:solidFill>
            </a:endParaRPr>
          </a:p>
          <a:p>
            <a:pPr marL="342900" indent="-342900">
              <a:buFont typeface="Arial" panose="020B0604020202020204" pitchFamily="34" charset="0"/>
              <a:buChar char="•"/>
            </a:pPr>
            <a:r>
              <a:rPr lang="en-US" sz="2400" dirty="0">
                <a:solidFill>
                  <a:srgbClr val="FFFF00"/>
                </a:solidFill>
              </a:rPr>
              <a:t>In case of USART for synchronous communication, the clock is sent separately from the data stream and no start/stop bits are used.</a:t>
            </a:r>
          </a:p>
        </p:txBody>
      </p:sp>
    </p:spTree>
    <p:extLst>
      <p:ext uri="{BB962C8B-B14F-4D97-AF65-F5344CB8AC3E}">
        <p14:creationId xmlns:p14="http://schemas.microsoft.com/office/powerpoint/2010/main" val="58329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AAE5-D826-47AB-9D44-2B025E283135}"/>
              </a:ext>
            </a:extLst>
          </p:cNvPr>
          <p:cNvSpPr>
            <a:spLocks noGrp="1"/>
          </p:cNvSpPr>
          <p:nvPr>
            <p:ph type="title"/>
          </p:nvPr>
        </p:nvSpPr>
        <p:spPr>
          <a:xfrm>
            <a:off x="1085816" y="224035"/>
            <a:ext cx="9603275" cy="462099"/>
          </a:xfrm>
        </p:spPr>
        <p:txBody>
          <a:bodyPr>
            <a:normAutofit fontScale="90000"/>
          </a:bodyPr>
          <a:lstStyle/>
          <a:p>
            <a:r>
              <a:rPr lang="en-IN" b="1" u="sng" dirty="0">
                <a:solidFill>
                  <a:srgbClr val="FFC000"/>
                </a:solidFill>
              </a:rPr>
              <a:t>Microcontroller</a:t>
            </a:r>
          </a:p>
        </p:txBody>
      </p:sp>
      <p:sp>
        <p:nvSpPr>
          <p:cNvPr id="3" name="Content Placeholder 2">
            <a:extLst>
              <a:ext uri="{FF2B5EF4-FFF2-40B4-BE49-F238E27FC236}">
                <a16:creationId xmlns:a16="http://schemas.microsoft.com/office/drawing/2014/main" id="{DC273960-BFBD-4AFD-B8F5-29E3A6CA7E77}"/>
              </a:ext>
            </a:extLst>
          </p:cNvPr>
          <p:cNvSpPr>
            <a:spLocks noGrp="1"/>
          </p:cNvSpPr>
          <p:nvPr>
            <p:ph idx="1"/>
          </p:nvPr>
        </p:nvSpPr>
        <p:spPr>
          <a:xfrm>
            <a:off x="1083212" y="763703"/>
            <a:ext cx="10691445" cy="5679299"/>
          </a:xfrm>
        </p:spPr>
        <p:txBody>
          <a:bodyPr>
            <a:normAutofit lnSpcReduction="10000"/>
          </a:bodyPr>
          <a:lstStyle/>
          <a:p>
            <a:pPr marL="0" indent="0">
              <a:buNone/>
            </a:pPr>
            <a:r>
              <a:rPr lang="en-IN" dirty="0">
                <a:solidFill>
                  <a:srgbClr val="FFFF00"/>
                </a:solidFill>
              </a:rPr>
              <a:t>A </a:t>
            </a:r>
            <a:r>
              <a:rPr lang="en-IN" i="1" dirty="0">
                <a:solidFill>
                  <a:srgbClr val="FFFF00"/>
                </a:solidFill>
              </a:rPr>
              <a:t>microcontroller </a:t>
            </a:r>
            <a:r>
              <a:rPr lang="en-IN" dirty="0">
                <a:solidFill>
                  <a:srgbClr val="FFFF00"/>
                </a:solidFill>
              </a:rPr>
              <a:t>is a mini-computer on a single semiconductor </a:t>
            </a:r>
            <a:r>
              <a:rPr lang="en-IN" sz="2000" dirty="0">
                <a:solidFill>
                  <a:srgbClr val="FFFF00"/>
                </a:solidFill>
                <a:hlinkClick r:id="rId2">
                  <a:extLst>
                    <a:ext uri="{A12FA001-AC4F-418D-AE19-62706E023703}">
                      <ahyp:hlinkClr xmlns:ahyp="http://schemas.microsoft.com/office/drawing/2018/hyperlinkcolor" val="tx"/>
                    </a:ext>
                  </a:extLst>
                </a:hlinkClick>
              </a:rPr>
              <a:t>IC (integrated circuit)</a:t>
            </a:r>
            <a:r>
              <a:rPr lang="en-IN" dirty="0">
                <a:solidFill>
                  <a:srgbClr val="FFFF00"/>
                </a:solidFill>
              </a:rPr>
              <a:t> chip. It is a complete computer and has all the essential components needed on a single chip such as the processing unit, ROM, RAM, I/O ports, serial ports and Timers, etc.</a:t>
            </a: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endParaRPr lang="en-IN" dirty="0">
              <a:solidFill>
                <a:srgbClr val="FFFF00"/>
              </a:solidFill>
            </a:endParaRPr>
          </a:p>
          <a:p>
            <a:pPr marL="0" indent="0">
              <a:buNone/>
            </a:pPr>
            <a:r>
              <a:rPr lang="en-IN" dirty="0">
                <a:solidFill>
                  <a:srgbClr val="FFFF00"/>
                </a:solidFill>
              </a:rPr>
              <a:t>It does not need external components to perform a task which makes it a perfect candidate for embedded and compact devices in industries.</a:t>
            </a:r>
          </a:p>
        </p:txBody>
      </p:sp>
      <p:pic>
        <p:nvPicPr>
          <p:cNvPr id="1026" name="Picture 2" descr="Microcontroller">
            <a:extLst>
              <a:ext uri="{FF2B5EF4-FFF2-40B4-BE49-F238E27FC236}">
                <a16:creationId xmlns:a16="http://schemas.microsoft.com/office/drawing/2014/main" id="{AC06C4C2-8BB7-491E-A263-77043CCBF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571" y="2222697"/>
            <a:ext cx="5067300" cy="29542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1083856-7B7A-4DCA-86FE-0AC0D64693EF}"/>
              </a:ext>
            </a:extLst>
          </p:cNvPr>
          <p:cNvPicPr>
            <a:picLocks noChangeAspect="1"/>
          </p:cNvPicPr>
          <p:nvPr/>
        </p:nvPicPr>
        <p:blipFill>
          <a:blip r:embed="rId4"/>
          <a:stretch>
            <a:fillRect/>
          </a:stretch>
        </p:blipFill>
        <p:spPr>
          <a:xfrm>
            <a:off x="6551223" y="2263870"/>
            <a:ext cx="4829175" cy="2913040"/>
          </a:xfrm>
          <a:prstGeom prst="rect">
            <a:avLst/>
          </a:prstGeom>
        </p:spPr>
      </p:pic>
    </p:spTree>
    <p:extLst>
      <p:ext uri="{BB962C8B-B14F-4D97-AF65-F5344CB8AC3E}">
        <p14:creationId xmlns:p14="http://schemas.microsoft.com/office/powerpoint/2010/main" val="2541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22E34-BFDF-469F-9A8F-6B5528C7EB8B}"/>
              </a:ext>
            </a:extLst>
          </p:cNvPr>
          <p:cNvSpPr txBox="1"/>
          <p:nvPr/>
        </p:nvSpPr>
        <p:spPr>
          <a:xfrm>
            <a:off x="1270000" y="447040"/>
            <a:ext cx="10078720" cy="4401205"/>
          </a:xfrm>
          <a:prstGeom prst="rect">
            <a:avLst/>
          </a:prstGeom>
          <a:noFill/>
        </p:spPr>
        <p:txBody>
          <a:bodyPr wrap="square" rtlCol="0">
            <a:spAutoFit/>
          </a:bodyPr>
          <a:lstStyle/>
          <a:p>
            <a:r>
              <a:rPr lang="en-US" sz="4000" dirty="0">
                <a:solidFill>
                  <a:srgbClr val="FFFF00"/>
                </a:solidFill>
              </a:rPr>
              <a:t>USART Hardware Components</a:t>
            </a:r>
          </a:p>
          <a:p>
            <a:endParaRPr lang="en-US" sz="4000" dirty="0">
              <a:solidFill>
                <a:srgbClr val="FFFF00"/>
              </a:solidFill>
            </a:endParaRPr>
          </a:p>
          <a:p>
            <a:pPr marL="457200" indent="-457200">
              <a:buFont typeface="Arial" panose="020B0604020202020204" pitchFamily="34" charset="0"/>
              <a:buChar char="•"/>
            </a:pPr>
            <a:r>
              <a:rPr lang="en-US" sz="4000" dirty="0">
                <a:solidFill>
                  <a:srgbClr val="FFFF00"/>
                </a:solidFill>
              </a:rPr>
              <a:t>Baud rate generator</a:t>
            </a:r>
          </a:p>
          <a:p>
            <a:pPr marL="457200" indent="-457200">
              <a:buFont typeface="Arial" panose="020B0604020202020204" pitchFamily="34" charset="0"/>
              <a:buChar char="•"/>
            </a:pPr>
            <a:r>
              <a:rPr lang="en-US" sz="4000" dirty="0">
                <a:solidFill>
                  <a:srgbClr val="FFFF00"/>
                </a:solidFill>
              </a:rPr>
              <a:t>Tx and Rx shift registers</a:t>
            </a:r>
          </a:p>
          <a:p>
            <a:pPr marL="457200" indent="-457200">
              <a:buFont typeface="Arial" panose="020B0604020202020204" pitchFamily="34" charset="0"/>
              <a:buChar char="•"/>
            </a:pPr>
            <a:r>
              <a:rPr lang="en-US" sz="4000" dirty="0">
                <a:solidFill>
                  <a:srgbClr val="FFFF00"/>
                </a:solidFill>
              </a:rPr>
              <a:t>Transmit/Receive control blocks</a:t>
            </a:r>
          </a:p>
          <a:p>
            <a:pPr marL="457200" indent="-457200">
              <a:buFont typeface="Arial" panose="020B0604020202020204" pitchFamily="34" charset="0"/>
              <a:buChar char="•"/>
            </a:pPr>
            <a:r>
              <a:rPr lang="en-US" sz="4000" dirty="0">
                <a:solidFill>
                  <a:srgbClr val="FFFF00"/>
                </a:solidFill>
              </a:rPr>
              <a:t>Transmit/Receive buffers</a:t>
            </a:r>
          </a:p>
          <a:p>
            <a:pPr marL="457200" indent="-457200">
              <a:buFont typeface="Arial" panose="020B0604020202020204" pitchFamily="34" charset="0"/>
              <a:buChar char="•"/>
            </a:pPr>
            <a:r>
              <a:rPr lang="en-US" sz="4000" dirty="0">
                <a:solidFill>
                  <a:srgbClr val="FFFF00"/>
                </a:solidFill>
              </a:rPr>
              <a:t>First-in, First-out (FIFO) buffer memory</a:t>
            </a:r>
            <a:r>
              <a:rPr lang="en-US" sz="2800" dirty="0">
                <a:solidFill>
                  <a:srgbClr val="FFFF00"/>
                </a:solidFill>
              </a:rPr>
              <a:t> </a:t>
            </a:r>
          </a:p>
        </p:txBody>
      </p:sp>
    </p:spTree>
    <p:extLst>
      <p:ext uri="{BB962C8B-B14F-4D97-AF65-F5344CB8AC3E}">
        <p14:creationId xmlns:p14="http://schemas.microsoft.com/office/powerpoint/2010/main" val="99592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491A88-664A-47B1-9162-76C644C51836}"/>
              </a:ext>
            </a:extLst>
          </p:cNvPr>
          <p:cNvSpPr txBox="1"/>
          <p:nvPr/>
        </p:nvSpPr>
        <p:spPr>
          <a:xfrm>
            <a:off x="1351280" y="579120"/>
            <a:ext cx="9641840" cy="584775"/>
          </a:xfrm>
          <a:prstGeom prst="rect">
            <a:avLst/>
          </a:prstGeom>
          <a:noFill/>
        </p:spPr>
        <p:txBody>
          <a:bodyPr wrap="square" rtlCol="0">
            <a:spAutoFit/>
          </a:bodyPr>
          <a:lstStyle/>
          <a:p>
            <a:r>
              <a:rPr lang="en-US" sz="3200" dirty="0">
                <a:solidFill>
                  <a:srgbClr val="FFFF00"/>
                </a:solidFill>
              </a:rPr>
              <a:t>In UART, minimum of 2 pins will be used for communication.</a:t>
            </a:r>
          </a:p>
        </p:txBody>
      </p:sp>
      <p:sp>
        <p:nvSpPr>
          <p:cNvPr id="3" name="Rectangle: Rounded Corners 2">
            <a:extLst>
              <a:ext uri="{FF2B5EF4-FFF2-40B4-BE49-F238E27FC236}">
                <a16:creationId xmlns:a16="http://schemas.microsoft.com/office/drawing/2014/main" id="{0DEA698D-428C-4CB4-90B7-A5759B9D98BE}"/>
              </a:ext>
            </a:extLst>
          </p:cNvPr>
          <p:cNvSpPr/>
          <p:nvPr/>
        </p:nvSpPr>
        <p:spPr>
          <a:xfrm>
            <a:off x="2042160" y="1496287"/>
            <a:ext cx="3332480" cy="42976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2BE1981-07D9-4E9E-91D5-982773286D31}"/>
              </a:ext>
            </a:extLst>
          </p:cNvPr>
          <p:cNvSpPr txBox="1"/>
          <p:nvPr/>
        </p:nvSpPr>
        <p:spPr>
          <a:xfrm>
            <a:off x="4226560" y="1727200"/>
            <a:ext cx="762000" cy="830997"/>
          </a:xfrm>
          <a:prstGeom prst="rect">
            <a:avLst/>
          </a:prstGeom>
          <a:noFill/>
        </p:spPr>
        <p:txBody>
          <a:bodyPr wrap="square" rtlCol="0">
            <a:spAutoFit/>
          </a:bodyPr>
          <a:lstStyle/>
          <a:p>
            <a:r>
              <a:rPr lang="en-US" sz="4800" dirty="0"/>
              <a:t>Tx</a:t>
            </a:r>
          </a:p>
        </p:txBody>
      </p:sp>
      <p:sp>
        <p:nvSpPr>
          <p:cNvPr id="5" name="TextBox 4">
            <a:extLst>
              <a:ext uri="{FF2B5EF4-FFF2-40B4-BE49-F238E27FC236}">
                <a16:creationId xmlns:a16="http://schemas.microsoft.com/office/drawing/2014/main" id="{45758BF8-60E1-4A5E-8F5F-68BB1D70C6F8}"/>
              </a:ext>
            </a:extLst>
          </p:cNvPr>
          <p:cNvSpPr txBox="1"/>
          <p:nvPr/>
        </p:nvSpPr>
        <p:spPr>
          <a:xfrm>
            <a:off x="4216400" y="2590800"/>
            <a:ext cx="914400" cy="830997"/>
          </a:xfrm>
          <a:prstGeom prst="rect">
            <a:avLst/>
          </a:prstGeom>
          <a:noFill/>
        </p:spPr>
        <p:txBody>
          <a:bodyPr wrap="square" rtlCol="0">
            <a:spAutoFit/>
          </a:bodyPr>
          <a:lstStyle/>
          <a:p>
            <a:r>
              <a:rPr lang="en-US" sz="4800" dirty="0"/>
              <a:t>Rx</a:t>
            </a:r>
          </a:p>
        </p:txBody>
      </p:sp>
      <p:sp>
        <p:nvSpPr>
          <p:cNvPr id="6" name="TextBox 5">
            <a:extLst>
              <a:ext uri="{FF2B5EF4-FFF2-40B4-BE49-F238E27FC236}">
                <a16:creationId xmlns:a16="http://schemas.microsoft.com/office/drawing/2014/main" id="{D7AC3E80-85A4-4BE8-B9E0-B4C0D982DB86}"/>
              </a:ext>
            </a:extLst>
          </p:cNvPr>
          <p:cNvSpPr txBox="1"/>
          <p:nvPr/>
        </p:nvSpPr>
        <p:spPr>
          <a:xfrm>
            <a:off x="4094480" y="3688080"/>
            <a:ext cx="1198880" cy="769441"/>
          </a:xfrm>
          <a:prstGeom prst="rect">
            <a:avLst/>
          </a:prstGeom>
          <a:noFill/>
        </p:spPr>
        <p:txBody>
          <a:bodyPr wrap="square" rtlCol="0">
            <a:spAutoFit/>
          </a:bodyPr>
          <a:lstStyle/>
          <a:p>
            <a:r>
              <a:rPr lang="en-US" sz="4400" dirty="0"/>
              <a:t>RTS</a:t>
            </a:r>
          </a:p>
        </p:txBody>
      </p:sp>
      <p:sp>
        <p:nvSpPr>
          <p:cNvPr id="7" name="TextBox 6">
            <a:extLst>
              <a:ext uri="{FF2B5EF4-FFF2-40B4-BE49-F238E27FC236}">
                <a16:creationId xmlns:a16="http://schemas.microsoft.com/office/drawing/2014/main" id="{C219ED5F-0EBD-4478-A8BF-2A2816C00A59}"/>
              </a:ext>
            </a:extLst>
          </p:cNvPr>
          <p:cNvSpPr txBox="1"/>
          <p:nvPr/>
        </p:nvSpPr>
        <p:spPr>
          <a:xfrm>
            <a:off x="4135120" y="4517242"/>
            <a:ext cx="985520" cy="707886"/>
          </a:xfrm>
          <a:prstGeom prst="rect">
            <a:avLst/>
          </a:prstGeom>
          <a:noFill/>
        </p:spPr>
        <p:txBody>
          <a:bodyPr wrap="square" rtlCol="0">
            <a:spAutoFit/>
          </a:bodyPr>
          <a:lstStyle/>
          <a:p>
            <a:r>
              <a:rPr lang="en-US" sz="4000" dirty="0"/>
              <a:t>CTS</a:t>
            </a:r>
          </a:p>
        </p:txBody>
      </p:sp>
      <p:sp>
        <p:nvSpPr>
          <p:cNvPr id="12" name="Rectangle: Rounded Corners 11">
            <a:extLst>
              <a:ext uri="{FF2B5EF4-FFF2-40B4-BE49-F238E27FC236}">
                <a16:creationId xmlns:a16="http://schemas.microsoft.com/office/drawing/2014/main" id="{68D2E872-AB55-4A17-870C-E79EA2E0A7CC}"/>
              </a:ext>
            </a:extLst>
          </p:cNvPr>
          <p:cNvSpPr/>
          <p:nvPr/>
        </p:nvSpPr>
        <p:spPr>
          <a:xfrm>
            <a:off x="8128000" y="1496287"/>
            <a:ext cx="3332480" cy="42976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2087C3-56BD-40A0-B8DC-38F70B139886}"/>
              </a:ext>
            </a:extLst>
          </p:cNvPr>
          <p:cNvSpPr txBox="1"/>
          <p:nvPr/>
        </p:nvSpPr>
        <p:spPr>
          <a:xfrm>
            <a:off x="8239760" y="1737360"/>
            <a:ext cx="762000" cy="830997"/>
          </a:xfrm>
          <a:prstGeom prst="rect">
            <a:avLst/>
          </a:prstGeom>
          <a:noFill/>
        </p:spPr>
        <p:txBody>
          <a:bodyPr wrap="square" rtlCol="0">
            <a:spAutoFit/>
          </a:bodyPr>
          <a:lstStyle/>
          <a:p>
            <a:r>
              <a:rPr lang="en-US" sz="4800" dirty="0"/>
              <a:t>Tx</a:t>
            </a:r>
          </a:p>
        </p:txBody>
      </p:sp>
      <p:sp>
        <p:nvSpPr>
          <p:cNvPr id="14" name="TextBox 13">
            <a:extLst>
              <a:ext uri="{FF2B5EF4-FFF2-40B4-BE49-F238E27FC236}">
                <a16:creationId xmlns:a16="http://schemas.microsoft.com/office/drawing/2014/main" id="{D24495EA-94AC-4B7E-BCB4-3899E2B31EDA}"/>
              </a:ext>
            </a:extLst>
          </p:cNvPr>
          <p:cNvSpPr txBox="1"/>
          <p:nvPr/>
        </p:nvSpPr>
        <p:spPr>
          <a:xfrm>
            <a:off x="8229600" y="2600960"/>
            <a:ext cx="914400" cy="830997"/>
          </a:xfrm>
          <a:prstGeom prst="rect">
            <a:avLst/>
          </a:prstGeom>
          <a:noFill/>
        </p:spPr>
        <p:txBody>
          <a:bodyPr wrap="square" rtlCol="0">
            <a:spAutoFit/>
          </a:bodyPr>
          <a:lstStyle/>
          <a:p>
            <a:r>
              <a:rPr lang="en-US" sz="4800" dirty="0"/>
              <a:t>Rx</a:t>
            </a:r>
          </a:p>
        </p:txBody>
      </p:sp>
      <p:sp>
        <p:nvSpPr>
          <p:cNvPr id="15" name="TextBox 14">
            <a:extLst>
              <a:ext uri="{FF2B5EF4-FFF2-40B4-BE49-F238E27FC236}">
                <a16:creationId xmlns:a16="http://schemas.microsoft.com/office/drawing/2014/main" id="{F552E286-695C-4B8F-8832-B5251FF57EBC}"/>
              </a:ext>
            </a:extLst>
          </p:cNvPr>
          <p:cNvSpPr txBox="1"/>
          <p:nvPr/>
        </p:nvSpPr>
        <p:spPr>
          <a:xfrm>
            <a:off x="8107680" y="3698240"/>
            <a:ext cx="1198880" cy="769441"/>
          </a:xfrm>
          <a:prstGeom prst="rect">
            <a:avLst/>
          </a:prstGeom>
          <a:noFill/>
        </p:spPr>
        <p:txBody>
          <a:bodyPr wrap="square" rtlCol="0">
            <a:spAutoFit/>
          </a:bodyPr>
          <a:lstStyle/>
          <a:p>
            <a:r>
              <a:rPr lang="en-US" sz="4400" dirty="0"/>
              <a:t>RTS</a:t>
            </a:r>
          </a:p>
        </p:txBody>
      </p:sp>
      <p:sp>
        <p:nvSpPr>
          <p:cNvPr id="16" name="TextBox 15">
            <a:extLst>
              <a:ext uri="{FF2B5EF4-FFF2-40B4-BE49-F238E27FC236}">
                <a16:creationId xmlns:a16="http://schemas.microsoft.com/office/drawing/2014/main" id="{68846AC2-7326-4E70-8C84-87324342C55A}"/>
              </a:ext>
            </a:extLst>
          </p:cNvPr>
          <p:cNvSpPr txBox="1"/>
          <p:nvPr/>
        </p:nvSpPr>
        <p:spPr>
          <a:xfrm>
            <a:off x="8148320" y="4476602"/>
            <a:ext cx="985520" cy="707886"/>
          </a:xfrm>
          <a:prstGeom prst="rect">
            <a:avLst/>
          </a:prstGeom>
          <a:noFill/>
        </p:spPr>
        <p:txBody>
          <a:bodyPr wrap="square" rtlCol="0">
            <a:spAutoFit/>
          </a:bodyPr>
          <a:lstStyle/>
          <a:p>
            <a:r>
              <a:rPr lang="en-US" sz="4000" dirty="0"/>
              <a:t>CTS</a:t>
            </a:r>
          </a:p>
        </p:txBody>
      </p:sp>
      <p:cxnSp>
        <p:nvCxnSpPr>
          <p:cNvPr id="29" name="Straight Connector 28">
            <a:extLst>
              <a:ext uri="{FF2B5EF4-FFF2-40B4-BE49-F238E27FC236}">
                <a16:creationId xmlns:a16="http://schemas.microsoft.com/office/drawing/2014/main" id="{A058D255-6970-4B10-BCD6-6BE8DB88CAE9}"/>
              </a:ext>
            </a:extLst>
          </p:cNvPr>
          <p:cNvCxnSpPr>
            <a:cxnSpLocks/>
          </p:cNvCxnSpPr>
          <p:nvPr/>
        </p:nvCxnSpPr>
        <p:spPr>
          <a:xfrm>
            <a:off x="5374640" y="2336800"/>
            <a:ext cx="1229360"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AEE2B70-BB49-4009-8A00-E4C9D3D3D644}"/>
              </a:ext>
            </a:extLst>
          </p:cNvPr>
          <p:cNvCxnSpPr>
            <a:cxnSpLocks/>
          </p:cNvCxnSpPr>
          <p:nvPr/>
        </p:nvCxnSpPr>
        <p:spPr>
          <a:xfrm>
            <a:off x="6604000" y="2306320"/>
            <a:ext cx="436880" cy="79248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4B61434-E24D-4036-B72B-F4A0D795B41B}"/>
              </a:ext>
            </a:extLst>
          </p:cNvPr>
          <p:cNvCxnSpPr>
            <a:cxnSpLocks/>
          </p:cNvCxnSpPr>
          <p:nvPr/>
        </p:nvCxnSpPr>
        <p:spPr>
          <a:xfrm flipV="1">
            <a:off x="7030720" y="3046938"/>
            <a:ext cx="1117600" cy="3154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59C8320-72D8-46C6-89EB-5DAE22E8BB60}"/>
              </a:ext>
            </a:extLst>
          </p:cNvPr>
          <p:cNvCxnSpPr>
            <a:cxnSpLocks/>
          </p:cNvCxnSpPr>
          <p:nvPr/>
        </p:nvCxnSpPr>
        <p:spPr>
          <a:xfrm flipH="1" flipV="1">
            <a:off x="5323840" y="3067259"/>
            <a:ext cx="1219200" cy="1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838CF78-C0D6-4C93-9FC8-6B80A55A59E0}"/>
              </a:ext>
            </a:extLst>
          </p:cNvPr>
          <p:cNvCxnSpPr>
            <a:cxnSpLocks/>
          </p:cNvCxnSpPr>
          <p:nvPr/>
        </p:nvCxnSpPr>
        <p:spPr>
          <a:xfrm flipV="1">
            <a:off x="6532880" y="2258592"/>
            <a:ext cx="629920" cy="8239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9596FC-72F3-4949-A302-FD87171A060F}"/>
              </a:ext>
            </a:extLst>
          </p:cNvPr>
          <p:cNvCxnSpPr>
            <a:cxnSpLocks/>
          </p:cNvCxnSpPr>
          <p:nvPr/>
        </p:nvCxnSpPr>
        <p:spPr>
          <a:xfrm>
            <a:off x="7132320" y="2275840"/>
            <a:ext cx="100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2F1F4D-0001-49FB-AA4A-0A89083863B5}"/>
              </a:ext>
            </a:extLst>
          </p:cNvPr>
          <p:cNvCxnSpPr>
            <a:cxnSpLocks/>
          </p:cNvCxnSpPr>
          <p:nvPr/>
        </p:nvCxnSpPr>
        <p:spPr>
          <a:xfrm>
            <a:off x="5364480" y="4124960"/>
            <a:ext cx="1229360" cy="0"/>
          </a:xfrm>
          <a:prstGeom prst="line">
            <a:avLst/>
          </a:prstGeom>
          <a:ln w="38100">
            <a:solidFill>
              <a:srgbClr val="FF33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803412-A6BF-4B09-AEEB-B6BE9A136070}"/>
              </a:ext>
            </a:extLst>
          </p:cNvPr>
          <p:cNvCxnSpPr>
            <a:cxnSpLocks/>
          </p:cNvCxnSpPr>
          <p:nvPr/>
        </p:nvCxnSpPr>
        <p:spPr>
          <a:xfrm>
            <a:off x="6543040" y="4094480"/>
            <a:ext cx="487680" cy="782320"/>
          </a:xfrm>
          <a:prstGeom prst="line">
            <a:avLst/>
          </a:prstGeom>
          <a:ln w="38100">
            <a:solidFill>
              <a:srgbClr val="FF3300"/>
            </a:solidFill>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C3475C7-6CD2-4AE0-A377-F458D0B5B4C5}"/>
              </a:ext>
            </a:extLst>
          </p:cNvPr>
          <p:cNvCxnSpPr>
            <a:cxnSpLocks/>
          </p:cNvCxnSpPr>
          <p:nvPr/>
        </p:nvCxnSpPr>
        <p:spPr>
          <a:xfrm flipV="1">
            <a:off x="7030720" y="4835098"/>
            <a:ext cx="1117600" cy="3154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AF6E318-E2B4-4A06-B267-DA14787A47F0}"/>
              </a:ext>
            </a:extLst>
          </p:cNvPr>
          <p:cNvCxnSpPr>
            <a:cxnSpLocks/>
          </p:cNvCxnSpPr>
          <p:nvPr/>
        </p:nvCxnSpPr>
        <p:spPr>
          <a:xfrm flipH="1" flipV="1">
            <a:off x="5323840" y="4855419"/>
            <a:ext cx="1219200" cy="1015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CA1B2B8-26B9-4A73-867A-4EDB2F890996}"/>
              </a:ext>
            </a:extLst>
          </p:cNvPr>
          <p:cNvCxnSpPr>
            <a:cxnSpLocks/>
          </p:cNvCxnSpPr>
          <p:nvPr/>
        </p:nvCxnSpPr>
        <p:spPr>
          <a:xfrm flipV="1">
            <a:off x="6532880" y="4046752"/>
            <a:ext cx="629920" cy="82390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964DBF-5B5E-4863-8148-A11FF7AA8FC3}"/>
              </a:ext>
            </a:extLst>
          </p:cNvPr>
          <p:cNvCxnSpPr>
            <a:cxnSpLocks/>
          </p:cNvCxnSpPr>
          <p:nvPr/>
        </p:nvCxnSpPr>
        <p:spPr>
          <a:xfrm>
            <a:off x="7132320" y="4064000"/>
            <a:ext cx="100584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A5B9C8C-B067-4C30-9F37-74ABC9AC048B}"/>
              </a:ext>
            </a:extLst>
          </p:cNvPr>
          <p:cNvSpPr txBox="1"/>
          <p:nvPr/>
        </p:nvSpPr>
        <p:spPr>
          <a:xfrm>
            <a:off x="4988560" y="6035040"/>
            <a:ext cx="4663440" cy="369332"/>
          </a:xfrm>
          <a:prstGeom prst="rect">
            <a:avLst/>
          </a:prstGeom>
          <a:noFill/>
        </p:spPr>
        <p:txBody>
          <a:bodyPr wrap="square" rtlCol="0">
            <a:spAutoFit/>
          </a:bodyPr>
          <a:lstStyle/>
          <a:p>
            <a:r>
              <a:rPr lang="en-US" b="1" dirty="0">
                <a:solidFill>
                  <a:srgbClr val="FFFF00"/>
                </a:solidFill>
              </a:rPr>
              <a:t>Make RTS low, CTS also goes low</a:t>
            </a:r>
          </a:p>
        </p:txBody>
      </p:sp>
      <p:sp>
        <p:nvSpPr>
          <p:cNvPr id="8" name="TextBox 7">
            <a:extLst>
              <a:ext uri="{FF2B5EF4-FFF2-40B4-BE49-F238E27FC236}">
                <a16:creationId xmlns:a16="http://schemas.microsoft.com/office/drawing/2014/main" id="{47ADB6FC-F694-44CC-A6C1-1F8377B24A4F}"/>
              </a:ext>
            </a:extLst>
          </p:cNvPr>
          <p:cNvSpPr txBox="1"/>
          <p:nvPr/>
        </p:nvSpPr>
        <p:spPr>
          <a:xfrm>
            <a:off x="2458720" y="1971040"/>
            <a:ext cx="1686560" cy="369332"/>
          </a:xfrm>
          <a:prstGeom prst="rect">
            <a:avLst/>
          </a:prstGeom>
          <a:noFill/>
        </p:spPr>
        <p:txBody>
          <a:bodyPr wrap="square" rtlCol="0">
            <a:spAutoFit/>
          </a:bodyPr>
          <a:lstStyle/>
          <a:p>
            <a:pPr algn="ctr"/>
            <a:r>
              <a:rPr lang="en-US" dirty="0">
                <a:solidFill>
                  <a:srgbClr val="0070C0"/>
                </a:solidFill>
              </a:rPr>
              <a:t>Transmitter</a:t>
            </a:r>
          </a:p>
        </p:txBody>
      </p:sp>
      <p:sp>
        <p:nvSpPr>
          <p:cNvPr id="27" name="TextBox 26">
            <a:extLst>
              <a:ext uri="{FF2B5EF4-FFF2-40B4-BE49-F238E27FC236}">
                <a16:creationId xmlns:a16="http://schemas.microsoft.com/office/drawing/2014/main" id="{A1636943-6CE2-4A7A-A532-075BE264CFF9}"/>
              </a:ext>
            </a:extLst>
          </p:cNvPr>
          <p:cNvSpPr txBox="1"/>
          <p:nvPr/>
        </p:nvSpPr>
        <p:spPr>
          <a:xfrm>
            <a:off x="2509520" y="2854960"/>
            <a:ext cx="1686560" cy="369332"/>
          </a:xfrm>
          <a:prstGeom prst="rect">
            <a:avLst/>
          </a:prstGeom>
          <a:noFill/>
        </p:spPr>
        <p:txBody>
          <a:bodyPr wrap="square" rtlCol="0">
            <a:spAutoFit/>
          </a:bodyPr>
          <a:lstStyle/>
          <a:p>
            <a:pPr algn="ctr"/>
            <a:r>
              <a:rPr lang="en-US" dirty="0">
                <a:solidFill>
                  <a:srgbClr val="0070C0"/>
                </a:solidFill>
              </a:rPr>
              <a:t>Receiver</a:t>
            </a:r>
          </a:p>
        </p:txBody>
      </p:sp>
      <p:sp>
        <p:nvSpPr>
          <p:cNvPr id="28" name="TextBox 27">
            <a:extLst>
              <a:ext uri="{FF2B5EF4-FFF2-40B4-BE49-F238E27FC236}">
                <a16:creationId xmlns:a16="http://schemas.microsoft.com/office/drawing/2014/main" id="{1A4B4AE7-DD30-42DC-8CE9-6F4201D79DEF}"/>
              </a:ext>
            </a:extLst>
          </p:cNvPr>
          <p:cNvSpPr txBox="1"/>
          <p:nvPr/>
        </p:nvSpPr>
        <p:spPr>
          <a:xfrm>
            <a:off x="2418080" y="3891280"/>
            <a:ext cx="1686560" cy="369332"/>
          </a:xfrm>
          <a:prstGeom prst="rect">
            <a:avLst/>
          </a:prstGeom>
          <a:noFill/>
        </p:spPr>
        <p:txBody>
          <a:bodyPr wrap="square" rtlCol="0">
            <a:spAutoFit/>
          </a:bodyPr>
          <a:lstStyle/>
          <a:p>
            <a:pPr algn="ctr"/>
            <a:r>
              <a:rPr lang="en-US" dirty="0">
                <a:solidFill>
                  <a:srgbClr val="0070C0"/>
                </a:solidFill>
              </a:rPr>
              <a:t>Request To Send</a:t>
            </a:r>
          </a:p>
        </p:txBody>
      </p:sp>
      <p:sp>
        <p:nvSpPr>
          <p:cNvPr id="30" name="TextBox 29">
            <a:extLst>
              <a:ext uri="{FF2B5EF4-FFF2-40B4-BE49-F238E27FC236}">
                <a16:creationId xmlns:a16="http://schemas.microsoft.com/office/drawing/2014/main" id="{EE464D0D-FCA6-4689-B72B-418C4FE66AF3}"/>
              </a:ext>
            </a:extLst>
          </p:cNvPr>
          <p:cNvSpPr txBox="1"/>
          <p:nvPr/>
        </p:nvSpPr>
        <p:spPr>
          <a:xfrm>
            <a:off x="2438400" y="4663440"/>
            <a:ext cx="1686560" cy="369332"/>
          </a:xfrm>
          <a:prstGeom prst="rect">
            <a:avLst/>
          </a:prstGeom>
          <a:noFill/>
        </p:spPr>
        <p:txBody>
          <a:bodyPr wrap="square" rtlCol="0">
            <a:spAutoFit/>
          </a:bodyPr>
          <a:lstStyle/>
          <a:p>
            <a:pPr algn="ctr"/>
            <a:r>
              <a:rPr lang="en-US" dirty="0">
                <a:solidFill>
                  <a:srgbClr val="0070C0"/>
                </a:solidFill>
              </a:rPr>
              <a:t>Clear To Send</a:t>
            </a:r>
          </a:p>
        </p:txBody>
      </p:sp>
    </p:spTree>
    <p:extLst>
      <p:ext uri="{BB962C8B-B14F-4D97-AF65-F5344CB8AC3E}">
        <p14:creationId xmlns:p14="http://schemas.microsoft.com/office/powerpoint/2010/main" val="2613368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A6E0C5-3EC7-401B-BBF9-F7C40FFA9591}"/>
              </a:ext>
            </a:extLst>
          </p:cNvPr>
          <p:cNvSpPr txBox="1"/>
          <p:nvPr/>
        </p:nvSpPr>
        <p:spPr>
          <a:xfrm>
            <a:off x="1859280" y="91440"/>
            <a:ext cx="7843520" cy="584775"/>
          </a:xfrm>
          <a:prstGeom prst="rect">
            <a:avLst/>
          </a:prstGeom>
          <a:noFill/>
        </p:spPr>
        <p:txBody>
          <a:bodyPr wrap="square" rtlCol="0">
            <a:spAutoFit/>
          </a:bodyPr>
          <a:lstStyle/>
          <a:p>
            <a:pPr algn="ctr"/>
            <a:r>
              <a:rPr lang="en-US" sz="3200" b="1" u="sng" dirty="0">
                <a:solidFill>
                  <a:srgbClr val="FFFF00"/>
                </a:solidFill>
              </a:rPr>
              <a:t>UART Frame Format</a:t>
            </a:r>
          </a:p>
        </p:txBody>
      </p:sp>
      <p:sp>
        <p:nvSpPr>
          <p:cNvPr id="5" name="TextBox 4">
            <a:extLst>
              <a:ext uri="{FF2B5EF4-FFF2-40B4-BE49-F238E27FC236}">
                <a16:creationId xmlns:a16="http://schemas.microsoft.com/office/drawing/2014/main" id="{4DC9E0BC-EAFF-4037-9FEB-8803FB9A74C3}"/>
              </a:ext>
            </a:extLst>
          </p:cNvPr>
          <p:cNvSpPr txBox="1"/>
          <p:nvPr/>
        </p:nvSpPr>
        <p:spPr>
          <a:xfrm>
            <a:off x="1076960" y="3830320"/>
            <a:ext cx="947928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FF00"/>
                </a:solidFill>
              </a:rPr>
              <a:t>A </a:t>
            </a:r>
            <a:r>
              <a:rPr lang="en-US" sz="2400" b="1" dirty="0">
                <a:solidFill>
                  <a:srgbClr val="FFFF00"/>
                </a:solidFill>
              </a:rPr>
              <a:t>frame</a:t>
            </a:r>
            <a:r>
              <a:rPr lang="en-US" sz="2400" dirty="0">
                <a:solidFill>
                  <a:srgbClr val="FFFF00"/>
                </a:solidFill>
              </a:rPr>
              <a:t> refers to the entire data packet which is being sent or received during the communication.</a:t>
            </a:r>
          </a:p>
          <a:p>
            <a:pPr marL="342900" indent="-342900">
              <a:buFont typeface="Arial" panose="020B0604020202020204" pitchFamily="34" charset="0"/>
              <a:buChar char="•"/>
            </a:pPr>
            <a:r>
              <a:rPr lang="en-US" sz="2400" dirty="0">
                <a:solidFill>
                  <a:srgbClr val="FFFF00"/>
                </a:solidFill>
              </a:rPr>
              <a:t>The </a:t>
            </a:r>
            <a:r>
              <a:rPr lang="en-US" sz="2400" b="1" dirty="0">
                <a:solidFill>
                  <a:srgbClr val="FFFF00"/>
                </a:solidFill>
              </a:rPr>
              <a:t>baud rate </a:t>
            </a:r>
            <a:r>
              <a:rPr lang="en-US" sz="2400" dirty="0">
                <a:solidFill>
                  <a:srgbClr val="FFFF00"/>
                </a:solidFill>
              </a:rPr>
              <a:t>is a measure of the number of bits per second that can be transmitted or received by the UART. </a:t>
            </a:r>
          </a:p>
          <a:p>
            <a:pPr marL="342900" indent="-342900">
              <a:buFont typeface="Arial" panose="020B0604020202020204" pitchFamily="34" charset="0"/>
              <a:buChar char="•"/>
            </a:pPr>
            <a:r>
              <a:rPr lang="en-US" sz="2400" dirty="0">
                <a:solidFill>
                  <a:srgbClr val="FFFF00"/>
                </a:solidFill>
              </a:rPr>
              <a:t>If you invert the baud rate, you can find out, how long it takes to transmit a single bit.</a:t>
            </a:r>
          </a:p>
        </p:txBody>
      </p:sp>
      <p:pic>
        <p:nvPicPr>
          <p:cNvPr id="7" name="Picture 6">
            <a:extLst>
              <a:ext uri="{FF2B5EF4-FFF2-40B4-BE49-F238E27FC236}">
                <a16:creationId xmlns:a16="http://schemas.microsoft.com/office/drawing/2014/main" id="{637561B4-63FC-4607-9019-84986E6A5AFD}"/>
              </a:ext>
            </a:extLst>
          </p:cNvPr>
          <p:cNvPicPr>
            <a:picLocks noChangeAspect="1"/>
          </p:cNvPicPr>
          <p:nvPr/>
        </p:nvPicPr>
        <p:blipFill>
          <a:blip r:embed="rId2"/>
          <a:stretch>
            <a:fillRect/>
          </a:stretch>
        </p:blipFill>
        <p:spPr>
          <a:xfrm>
            <a:off x="2168525" y="634018"/>
            <a:ext cx="7296150" cy="3238500"/>
          </a:xfrm>
          <a:prstGeom prst="rect">
            <a:avLst/>
          </a:prstGeom>
        </p:spPr>
      </p:pic>
    </p:spTree>
    <p:extLst>
      <p:ext uri="{BB962C8B-B14F-4D97-AF65-F5344CB8AC3E}">
        <p14:creationId xmlns:p14="http://schemas.microsoft.com/office/powerpoint/2010/main" val="657671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FAB4A-6AAE-4CC7-A459-38719E07543D}"/>
              </a:ext>
            </a:extLst>
          </p:cNvPr>
          <p:cNvSpPr txBox="1"/>
          <p:nvPr/>
        </p:nvSpPr>
        <p:spPr>
          <a:xfrm>
            <a:off x="1320800" y="162560"/>
            <a:ext cx="9895840" cy="6124754"/>
          </a:xfrm>
          <a:prstGeom prst="rect">
            <a:avLst/>
          </a:prstGeom>
          <a:noFill/>
        </p:spPr>
        <p:txBody>
          <a:bodyPr wrap="square" rtlCol="0">
            <a:spAutoFit/>
          </a:bodyPr>
          <a:lstStyle/>
          <a:p>
            <a:r>
              <a:rPr lang="en-US" sz="2800" b="1" u="sng" dirty="0">
                <a:solidFill>
                  <a:srgbClr val="FFFF00"/>
                </a:solidFill>
              </a:rPr>
              <a:t>Common baud rates are:</a:t>
            </a:r>
          </a:p>
          <a:p>
            <a:endParaRPr lang="en-US" sz="2800" dirty="0">
              <a:solidFill>
                <a:srgbClr val="FFFF00"/>
              </a:solidFill>
            </a:endParaRPr>
          </a:p>
          <a:p>
            <a:r>
              <a:rPr lang="en-US" sz="2800" dirty="0">
                <a:solidFill>
                  <a:srgbClr val="FFFF00"/>
                </a:solidFill>
              </a:rPr>
              <a:t>2400,  4800, 9600, 19200, 38400, 57600 and 115200</a:t>
            </a:r>
          </a:p>
          <a:p>
            <a:endParaRPr lang="en-US" sz="2800" dirty="0">
              <a:solidFill>
                <a:srgbClr val="FFFF00"/>
              </a:solidFill>
            </a:endParaRPr>
          </a:p>
          <a:p>
            <a:r>
              <a:rPr lang="en-US" sz="2800" dirty="0">
                <a:solidFill>
                  <a:srgbClr val="FF9933"/>
                </a:solidFill>
              </a:rPr>
              <a:t>Ex: Baud rate = 115200 then </a:t>
            </a:r>
          </a:p>
          <a:p>
            <a:r>
              <a:rPr lang="en-US" sz="2800" dirty="0">
                <a:solidFill>
                  <a:srgbClr val="FF9933"/>
                </a:solidFill>
              </a:rPr>
              <a:t>     to transmit single bit it takes 1/115200 = 8.6 micro sec.</a:t>
            </a:r>
          </a:p>
          <a:p>
            <a:endParaRPr lang="en-US" sz="2800" dirty="0">
              <a:solidFill>
                <a:srgbClr val="FFFF00"/>
              </a:solidFill>
            </a:endParaRPr>
          </a:p>
          <a:p>
            <a:pPr marL="457200" indent="-457200">
              <a:buFont typeface="Arial" panose="020B0604020202020204" pitchFamily="34" charset="0"/>
              <a:buChar char="•"/>
            </a:pPr>
            <a:r>
              <a:rPr lang="en-US" sz="2800" dirty="0">
                <a:solidFill>
                  <a:srgbClr val="FFFF00"/>
                </a:solidFill>
              </a:rPr>
              <a:t>Both the transmitting and receiving devices should operate at the same baud rate.</a:t>
            </a:r>
          </a:p>
          <a:p>
            <a:endParaRPr lang="en-US" sz="2800" dirty="0">
              <a:solidFill>
                <a:srgbClr val="FFFF00"/>
              </a:solidFill>
            </a:endParaRPr>
          </a:p>
          <a:p>
            <a:pPr marL="457200" indent="-457200">
              <a:buFont typeface="Arial" panose="020B0604020202020204" pitchFamily="34" charset="0"/>
              <a:buChar char="•"/>
            </a:pPr>
            <a:r>
              <a:rPr lang="en-US" sz="2800" dirty="0">
                <a:solidFill>
                  <a:srgbClr val="FFFF00"/>
                </a:solidFill>
              </a:rPr>
              <a:t>START and STOP bits are used for synchronization bits in UART</a:t>
            </a:r>
          </a:p>
          <a:p>
            <a:pPr marL="457200" indent="-457200">
              <a:buFont typeface="Arial" panose="020B0604020202020204" pitchFamily="34" charset="0"/>
              <a:buChar char="•"/>
            </a:pPr>
            <a:endParaRPr lang="en-US" sz="2800" dirty="0">
              <a:solidFill>
                <a:srgbClr val="FFFF00"/>
              </a:solidFill>
            </a:endParaRPr>
          </a:p>
          <a:p>
            <a:pPr marL="457200" indent="-457200">
              <a:buFont typeface="Arial" panose="020B0604020202020204" pitchFamily="34" charset="0"/>
              <a:buChar char="•"/>
            </a:pPr>
            <a:r>
              <a:rPr lang="en-US" sz="2800" dirty="0">
                <a:solidFill>
                  <a:srgbClr val="FFFF00"/>
                </a:solidFill>
              </a:rPr>
              <a:t>PARITY (even or odd) bit is used for error detection during transmission. </a:t>
            </a:r>
          </a:p>
        </p:txBody>
      </p:sp>
    </p:spTree>
    <p:extLst>
      <p:ext uri="{BB962C8B-B14F-4D97-AF65-F5344CB8AC3E}">
        <p14:creationId xmlns:p14="http://schemas.microsoft.com/office/powerpoint/2010/main" val="3163290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b="1" dirty="0">
                <a:solidFill>
                  <a:srgbClr val="FFC000"/>
                </a:solidFill>
              </a:rPr>
              <a:t>General C vs Embedded C</a:t>
            </a:r>
          </a:p>
        </p:txBody>
      </p:sp>
    </p:spTree>
    <p:extLst>
      <p:ext uri="{BB962C8B-B14F-4D97-AF65-F5344CB8AC3E}">
        <p14:creationId xmlns:p14="http://schemas.microsoft.com/office/powerpoint/2010/main" val="434624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8B5B7-F2A4-4612-9BA6-D5310C3A4B01}"/>
              </a:ext>
            </a:extLst>
          </p:cNvPr>
          <p:cNvSpPr>
            <a:spLocks noGrp="1"/>
          </p:cNvSpPr>
          <p:nvPr>
            <p:ph idx="1"/>
          </p:nvPr>
        </p:nvSpPr>
        <p:spPr>
          <a:xfrm>
            <a:off x="1141412" y="886265"/>
            <a:ext cx="10239351" cy="5683348"/>
          </a:xfrm>
        </p:spPr>
        <p:txBody>
          <a:bodyPr>
            <a:normAutofit fontScale="92500" lnSpcReduction="20000"/>
          </a:bodyPr>
          <a:lstStyle/>
          <a:p>
            <a:pPr>
              <a:buFont typeface="Wingdings" panose="05000000000000000000" pitchFamily="2" charset="2"/>
              <a:buChar char="Ø"/>
            </a:pPr>
            <a:r>
              <a:rPr lang="en-IN" dirty="0">
                <a:solidFill>
                  <a:srgbClr val="FFFF00"/>
                </a:solidFill>
              </a:rPr>
              <a:t>More or less generic C and embedded C both are same.</a:t>
            </a:r>
          </a:p>
          <a:p>
            <a:pPr>
              <a:buFont typeface="Wingdings" panose="05000000000000000000" pitchFamily="2" charset="2"/>
              <a:buChar char="Ø"/>
            </a:pPr>
            <a:r>
              <a:rPr lang="en-IN" dirty="0">
                <a:solidFill>
                  <a:srgbClr val="FFFF00"/>
                </a:solidFill>
              </a:rPr>
              <a:t>Embedded C is the extension of generic C.</a:t>
            </a:r>
          </a:p>
          <a:p>
            <a:pPr>
              <a:buFont typeface="Wingdings" panose="05000000000000000000" pitchFamily="2" charset="2"/>
              <a:buChar char="Ø"/>
            </a:pPr>
            <a:r>
              <a:rPr lang="en-IN" dirty="0">
                <a:solidFill>
                  <a:srgbClr val="FFFF00"/>
                </a:solidFill>
              </a:rPr>
              <a:t>Application point of view embedded C is used in microcontrollers like TV, washing machines etc. where as C finds applications in OS based systems.</a:t>
            </a:r>
          </a:p>
          <a:p>
            <a:pPr>
              <a:buFont typeface="Wingdings" panose="05000000000000000000" pitchFamily="2" charset="2"/>
              <a:buChar char="Ø"/>
            </a:pPr>
            <a:r>
              <a:rPr lang="en-IN" dirty="0">
                <a:solidFill>
                  <a:srgbClr val="FFFF00"/>
                </a:solidFill>
              </a:rPr>
              <a:t>C directly run program from OS terminal whereas embedded C needs to create the file first then download to the embedded system where the compiling process is carried out</a:t>
            </a:r>
          </a:p>
          <a:p>
            <a:pPr>
              <a:buFont typeface="Wingdings" panose="05000000000000000000" pitchFamily="2" charset="2"/>
              <a:buChar char="Ø"/>
            </a:pPr>
            <a:r>
              <a:rPr lang="en-IN" dirty="0">
                <a:solidFill>
                  <a:srgbClr val="FFFF00"/>
                </a:solidFill>
              </a:rPr>
              <a:t>Generic C needs underlying OS to run but embedded C doesn’t need OS to run.</a:t>
            </a:r>
          </a:p>
          <a:p>
            <a:pPr>
              <a:buFont typeface="Wingdings" panose="05000000000000000000" pitchFamily="2" charset="2"/>
              <a:buChar char="Ø"/>
            </a:pPr>
            <a:r>
              <a:rPr lang="en-IN" dirty="0">
                <a:solidFill>
                  <a:srgbClr val="FFFF00"/>
                </a:solidFill>
              </a:rPr>
              <a:t>Embedded C has limited source constraints like limited RAM/ROM etc. whereas C can make use of all computer resources.</a:t>
            </a:r>
          </a:p>
          <a:p>
            <a:pPr>
              <a:buFont typeface="Wingdings" panose="05000000000000000000" pitchFamily="2" charset="2"/>
              <a:buChar char="Ø"/>
            </a:pPr>
            <a:r>
              <a:rPr lang="en-IN" dirty="0">
                <a:solidFill>
                  <a:srgbClr val="FFFF00"/>
                </a:solidFill>
              </a:rPr>
              <a:t>Embedded C programs cannot take user inputs but C can take.</a:t>
            </a:r>
          </a:p>
          <a:p>
            <a:pPr>
              <a:buFont typeface="Wingdings" panose="05000000000000000000" pitchFamily="2" charset="2"/>
              <a:buChar char="Ø"/>
            </a:pPr>
            <a:r>
              <a:rPr lang="en-IN" dirty="0">
                <a:solidFill>
                  <a:srgbClr val="FFFF00"/>
                </a:solidFill>
              </a:rPr>
              <a:t>Extra features are added in Embedded C like I/O register mapping or operation, number of memory areas, and fixed point representation. </a:t>
            </a:r>
          </a:p>
          <a:p>
            <a:pPr>
              <a:buFont typeface="Wingdings" panose="05000000000000000000" pitchFamily="2" charset="2"/>
              <a:buChar char="Ø"/>
            </a:pPr>
            <a:r>
              <a:rPr lang="en-IN" dirty="0">
                <a:solidFill>
                  <a:srgbClr val="FFFF00"/>
                </a:solidFill>
              </a:rPr>
              <a:t>Embedded C performs only one task at one time mean it purposed the dedicated task</a:t>
            </a:r>
          </a:p>
        </p:txBody>
      </p:sp>
      <p:sp>
        <p:nvSpPr>
          <p:cNvPr id="6" name="Title 1">
            <a:extLst>
              <a:ext uri="{FF2B5EF4-FFF2-40B4-BE49-F238E27FC236}">
                <a16:creationId xmlns:a16="http://schemas.microsoft.com/office/drawing/2014/main" id="{37AD32BB-FF30-4619-BB90-22C51B2C4F1C}"/>
              </a:ext>
            </a:extLst>
          </p:cNvPr>
          <p:cNvSpPr>
            <a:spLocks noGrp="1"/>
          </p:cNvSpPr>
          <p:nvPr>
            <p:ph type="title"/>
          </p:nvPr>
        </p:nvSpPr>
        <p:spPr>
          <a:xfrm>
            <a:off x="1155480" y="154285"/>
            <a:ext cx="9905998" cy="661642"/>
          </a:xfrm>
        </p:spPr>
        <p:txBody>
          <a:bodyPr/>
          <a:lstStyle/>
          <a:p>
            <a:r>
              <a:rPr lang="en-IN" b="1" dirty="0">
                <a:solidFill>
                  <a:srgbClr val="FFC000"/>
                </a:solidFill>
              </a:rPr>
              <a:t>Basic differences</a:t>
            </a:r>
          </a:p>
        </p:txBody>
      </p:sp>
    </p:spTree>
    <p:extLst>
      <p:ext uri="{BB962C8B-B14F-4D97-AF65-F5344CB8AC3E}">
        <p14:creationId xmlns:p14="http://schemas.microsoft.com/office/powerpoint/2010/main" val="4132600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dirty="0">
                <a:solidFill>
                  <a:srgbClr val="FFC000"/>
                </a:solidFill>
              </a:rPr>
              <a:t>Software and Hardware</a:t>
            </a:r>
          </a:p>
        </p:txBody>
      </p:sp>
    </p:spTree>
    <p:extLst>
      <p:ext uri="{BB962C8B-B14F-4D97-AF65-F5344CB8AC3E}">
        <p14:creationId xmlns:p14="http://schemas.microsoft.com/office/powerpoint/2010/main" val="1478754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3962FAC-E829-4CE8-AE89-590930AFBF12}"/>
              </a:ext>
            </a:extLst>
          </p:cNvPr>
          <p:cNvGraphicFramePr>
            <a:graphicFrameLocks noGrp="1"/>
          </p:cNvGraphicFramePr>
          <p:nvPr>
            <p:ph idx="1"/>
            <p:extLst>
              <p:ext uri="{D42A27DB-BD31-4B8C-83A1-F6EECF244321}">
                <p14:modId xmlns:p14="http://schemas.microsoft.com/office/powerpoint/2010/main" val="3700151267"/>
              </p:ext>
            </p:extLst>
          </p:nvPr>
        </p:nvGraphicFramePr>
        <p:xfrm>
          <a:off x="1209815" y="267287"/>
          <a:ext cx="10128744" cy="4513360"/>
        </p:xfrm>
        <a:graphic>
          <a:graphicData uri="http://schemas.openxmlformats.org/drawingml/2006/table">
            <a:tbl>
              <a:tblPr>
                <a:tableStyleId>{5C22544A-7EE6-4342-B048-85BDC9FD1C3A}</a:tableStyleId>
              </a:tblPr>
              <a:tblGrid>
                <a:gridCol w="451341">
                  <a:extLst>
                    <a:ext uri="{9D8B030D-6E8A-4147-A177-3AD203B41FA5}">
                      <a16:colId xmlns:a16="http://schemas.microsoft.com/office/drawing/2014/main" val="3959447950"/>
                    </a:ext>
                  </a:extLst>
                </a:gridCol>
                <a:gridCol w="2645068">
                  <a:extLst>
                    <a:ext uri="{9D8B030D-6E8A-4147-A177-3AD203B41FA5}">
                      <a16:colId xmlns:a16="http://schemas.microsoft.com/office/drawing/2014/main" val="1203228766"/>
                    </a:ext>
                  </a:extLst>
                </a:gridCol>
                <a:gridCol w="409355">
                  <a:extLst>
                    <a:ext uri="{9D8B030D-6E8A-4147-A177-3AD203B41FA5}">
                      <a16:colId xmlns:a16="http://schemas.microsoft.com/office/drawing/2014/main" val="2228981852"/>
                    </a:ext>
                  </a:extLst>
                </a:gridCol>
                <a:gridCol w="5612021">
                  <a:extLst>
                    <a:ext uri="{9D8B030D-6E8A-4147-A177-3AD203B41FA5}">
                      <a16:colId xmlns:a16="http://schemas.microsoft.com/office/drawing/2014/main" val="503729897"/>
                    </a:ext>
                  </a:extLst>
                </a:gridCol>
                <a:gridCol w="1010959">
                  <a:extLst>
                    <a:ext uri="{9D8B030D-6E8A-4147-A177-3AD203B41FA5}">
                      <a16:colId xmlns:a16="http://schemas.microsoft.com/office/drawing/2014/main" val="2177635747"/>
                    </a:ext>
                  </a:extLst>
                </a:gridCol>
              </a:tblGrid>
              <a:tr h="323559">
                <a:tc gridSpan="5">
                  <a:txBody>
                    <a:bodyPr/>
                    <a:lstStyle/>
                    <a:p>
                      <a:pPr algn="ctr" fontAlgn="b"/>
                      <a:r>
                        <a:rPr lang="en-IN" sz="2400" b="1" u="none" strike="noStrike" dirty="0">
                          <a:solidFill>
                            <a:schemeClr val="accent5">
                              <a:lumMod val="75000"/>
                            </a:schemeClr>
                          </a:solidFill>
                          <a:effectLst/>
                          <a:latin typeface="Arial" panose="020B0604020202020204" pitchFamily="34" charset="0"/>
                          <a:cs typeface="Arial" panose="020B0604020202020204" pitchFamily="34" charset="0"/>
                        </a:rPr>
                        <a:t>HARDWARE</a:t>
                      </a:r>
                      <a:endParaRPr lang="en-IN" sz="2400" b="1" i="0" u="none" strike="noStrike" dirty="0">
                        <a:solidFill>
                          <a:schemeClr val="accent5">
                            <a:lumMod val="75000"/>
                          </a:schemeClr>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51380553"/>
                  </a:ext>
                </a:extLst>
              </a:tr>
              <a:tr h="266925">
                <a:tc>
                  <a:txBody>
                    <a:bodyPr/>
                    <a:lstStyle/>
                    <a:p>
                      <a:pPr algn="ctr" fontAlgn="b"/>
                      <a:r>
                        <a:rPr lang="en-IN" sz="1400" u="none" strike="noStrike" dirty="0">
                          <a:effectLst/>
                          <a:latin typeface="Arial" panose="020B0604020202020204" pitchFamily="34" charset="0"/>
                          <a:cs typeface="Arial" panose="020B0604020202020204" pitchFamily="34" charset="0"/>
                        </a:rPr>
                        <a:t>No</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dirty="0">
                          <a:effectLst/>
                          <a:latin typeface="Arial" panose="020B0604020202020204" pitchFamily="34" charset="0"/>
                          <a:cs typeface="Arial" panose="020B0604020202020204" pitchFamily="34" charset="0"/>
                        </a:rPr>
                        <a:t>Item</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Nos</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Note</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dirty="0">
                          <a:effectLst/>
                          <a:latin typeface="Arial" panose="020B0604020202020204" pitchFamily="34" charset="0"/>
                          <a:cs typeface="Arial" panose="020B0604020202020204" pitchFamily="34" charset="0"/>
                        </a:rPr>
                        <a:t>Reference link</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646058956"/>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1</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STM32F446RE NUCLEO board</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dirty="0">
                          <a:effectLst/>
                          <a:latin typeface="Arial" panose="020B0604020202020204" pitchFamily="34" charset="0"/>
                          <a:cs typeface="Arial" panose="020B0604020202020204" pitchFamily="34" charset="0"/>
                        </a:rPr>
                        <a:t>1</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This is the main development board for which drivers are developed.</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462223248"/>
                  </a:ext>
                </a:extLst>
              </a:tr>
              <a:tr h="656268">
                <a:tc>
                  <a:txBody>
                    <a:bodyPr/>
                    <a:lstStyle/>
                    <a:p>
                      <a:pPr algn="ctr" fontAlgn="b"/>
                      <a:r>
                        <a:rPr lang="en-IN" sz="1400" u="none" strike="noStrike" dirty="0">
                          <a:effectLst/>
                          <a:latin typeface="Arial" panose="020B0604020202020204" pitchFamily="34" charset="0"/>
                          <a:cs typeface="Arial" panose="020B0604020202020204" pitchFamily="34" charset="0"/>
                        </a:rPr>
                        <a:t>2</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Arduino uno</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dirty="0">
                          <a:effectLst/>
                          <a:latin typeface="Arial" panose="020B0604020202020204" pitchFamily="34" charset="0"/>
                          <a:cs typeface="Arial" panose="020B0604020202020204" pitchFamily="34" charset="0"/>
                        </a:rPr>
                        <a:t>1</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The Arduino uno board is used to test SPI,I2C,UART code examples . This board acts as a slave device and communicates</a:t>
                      </a:r>
                      <a:br>
                        <a:rPr lang="en-IN" sz="1400" u="none" strike="noStrike" dirty="0">
                          <a:effectLst/>
                          <a:latin typeface="Arial" panose="020B0604020202020204" pitchFamily="34" charset="0"/>
                          <a:cs typeface="Arial" panose="020B0604020202020204" pitchFamily="34" charset="0"/>
                        </a:rPr>
                      </a:br>
                      <a:r>
                        <a:rPr lang="en-IN" sz="1400" u="none" strike="noStrike" dirty="0">
                          <a:effectLst/>
                          <a:latin typeface="Arial" panose="020B0604020202020204" pitchFamily="34" charset="0"/>
                          <a:cs typeface="Arial" panose="020B0604020202020204" pitchFamily="34" charset="0"/>
                        </a:rPr>
                        <a:t>with the main STM32 board.</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700961901"/>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3</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LEDs </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1</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a:effectLst/>
                          <a:latin typeface="Arial" panose="020B0604020202020204" pitchFamily="34" charset="0"/>
                          <a:cs typeface="Arial" panose="020B0604020202020204" pitchFamily="34" charset="0"/>
                        </a:rPr>
                        <a:t> 5mm LED</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904984526"/>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4</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Push button</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1</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a:effectLst/>
                          <a:latin typeface="Arial" panose="020B0604020202020204" pitchFamily="34" charset="0"/>
                          <a:cs typeface="Arial" panose="020B0604020202020204" pitchFamily="34" charset="0"/>
                        </a:rPr>
                        <a:t>Mini Pushbutton Switch</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590992852"/>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5</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Resistors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1</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a:effectLst/>
                          <a:latin typeface="Arial" panose="020B0604020202020204" pitchFamily="34" charset="0"/>
                          <a:cs typeface="Arial" panose="020B0604020202020204" pitchFamily="34" charset="0"/>
                        </a:rPr>
                        <a:t>22KΩ, 4.7KΩ, 470Ω ; 1 each</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solidFill>
                            <a:srgbClr val="7030A0"/>
                          </a:solidFill>
                          <a:effectLst/>
                          <a:latin typeface="Arial" panose="020B0604020202020204" pitchFamily="34" charset="0"/>
                          <a:cs typeface="Arial" panose="020B0604020202020204" pitchFamily="34" charset="0"/>
                        </a:rPr>
                        <a:t> </a:t>
                      </a:r>
                      <a:endParaRPr lang="en-IN" sz="1400" b="0" i="0" u="none"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306628214"/>
                  </a:ext>
                </a:extLst>
              </a:tr>
              <a:tr h="795148">
                <a:tc>
                  <a:txBody>
                    <a:bodyPr/>
                    <a:lstStyle/>
                    <a:p>
                      <a:pPr algn="ctr" fontAlgn="b"/>
                      <a:r>
                        <a:rPr lang="en-IN" sz="1400" u="none" strike="noStrike" dirty="0">
                          <a:effectLst/>
                          <a:latin typeface="Arial" panose="020B0604020202020204" pitchFamily="34" charset="0"/>
                          <a:cs typeface="Arial" panose="020B0604020202020204" pitchFamily="34" charset="0"/>
                        </a:rPr>
                        <a:t>6</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USB logic </a:t>
                      </a:r>
                      <a:r>
                        <a:rPr lang="en-IN" sz="1400" u="none" strike="noStrike" dirty="0" err="1">
                          <a:effectLst/>
                          <a:latin typeface="Arial" panose="020B0604020202020204" pitchFamily="34" charset="0"/>
                          <a:cs typeface="Arial" panose="020B0604020202020204" pitchFamily="34" charset="0"/>
                        </a:rPr>
                        <a:t>analyzer</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1</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a:effectLst/>
                          <a:latin typeface="Arial" panose="020B0604020202020204" pitchFamily="34" charset="0"/>
                          <a:cs typeface="Arial" panose="020B0604020202020204" pitchFamily="34" charset="0"/>
                        </a:rPr>
                        <a:t>In this course saleae logic 8 device is used. </a:t>
                      </a:r>
                      <a:br>
                        <a:rPr lang="en-IN" sz="1400" u="none" strike="noStrike">
                          <a:effectLst/>
                          <a:latin typeface="Arial" panose="020B0604020202020204" pitchFamily="34" charset="0"/>
                          <a:cs typeface="Arial" panose="020B0604020202020204" pitchFamily="34" charset="0"/>
                        </a:rPr>
                      </a:br>
                      <a:r>
                        <a:rPr lang="en-IN" sz="1400" u="none" strike="noStrike">
                          <a:effectLst/>
                          <a:latin typeface="Arial" panose="020B0604020202020204" pitchFamily="34" charset="0"/>
                          <a:cs typeface="Arial" panose="020B0604020202020204" pitchFamily="34" charset="0"/>
                        </a:rPr>
                        <a:t>Please check www.saleae.com for more information about the </a:t>
                      </a:r>
                      <a:br>
                        <a:rPr lang="en-IN" sz="1400" u="none" strike="noStrike">
                          <a:effectLst/>
                          <a:latin typeface="Arial" panose="020B0604020202020204" pitchFamily="34" charset="0"/>
                          <a:cs typeface="Arial" panose="020B0604020202020204" pitchFamily="34" charset="0"/>
                        </a:rPr>
                      </a:br>
                      <a:r>
                        <a:rPr lang="en-IN" sz="1400" u="none" strike="noStrike">
                          <a:effectLst/>
                          <a:latin typeface="Arial" panose="020B0604020202020204" pitchFamily="34" charset="0"/>
                          <a:cs typeface="Arial" panose="020B0604020202020204" pitchFamily="34" charset="0"/>
                        </a:rPr>
                        <a:t>different products available from saleae</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785818054"/>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7</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Jumper wires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a:effectLst/>
                          <a:latin typeface="Arial" panose="020B0604020202020204" pitchFamily="34" charset="0"/>
                          <a:cs typeface="Arial" panose="020B0604020202020204" pitchFamily="34" charset="0"/>
                        </a:rPr>
                        <a:t>15</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a:effectLst/>
                          <a:latin typeface="Arial" panose="020B0604020202020204" pitchFamily="34" charset="0"/>
                          <a:cs typeface="Arial" panose="020B0604020202020204" pitchFamily="34" charset="0"/>
                        </a:rPr>
                        <a:t>M-M, M-F,F-F; 5 each</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190477902"/>
                  </a:ext>
                </a:extLst>
              </a:tr>
              <a:tr h="375069">
                <a:tc>
                  <a:txBody>
                    <a:bodyPr/>
                    <a:lstStyle/>
                    <a:p>
                      <a:pPr algn="ctr" fontAlgn="b"/>
                      <a:r>
                        <a:rPr lang="en-IN" sz="1400" u="none" strike="noStrike" dirty="0">
                          <a:effectLst/>
                          <a:latin typeface="Arial" panose="020B0604020202020204" pitchFamily="34" charset="0"/>
                          <a:cs typeface="Arial" panose="020B0604020202020204" pitchFamily="34" charset="0"/>
                        </a:rPr>
                        <a:t>8</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Breadboard</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ctr" fontAlgn="b"/>
                      <a:r>
                        <a:rPr lang="en-IN" sz="1400" u="none" strike="noStrike" dirty="0">
                          <a:effectLst/>
                          <a:latin typeface="Arial" panose="020B0604020202020204" pitchFamily="34" charset="0"/>
                          <a:cs typeface="Arial" panose="020B0604020202020204" pitchFamily="34" charset="0"/>
                        </a:rPr>
                        <a:t>1</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none" strike="noStrike" dirty="0">
                          <a:effectLst/>
                          <a:latin typeface="Arial" panose="020B0604020202020204" pitchFamily="34" charset="0"/>
                          <a:cs typeface="Arial" panose="020B0604020202020204" pitchFamily="34" charset="0"/>
                        </a:rPr>
                        <a:t>full or medium size</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tc>
                  <a:txBody>
                    <a:bodyPr/>
                    <a:lstStyle/>
                    <a:p>
                      <a:pPr algn="l" fontAlgn="b"/>
                      <a:r>
                        <a:rPr lang="en-IN" sz="1400" u="sng" strike="noStrike" dirty="0">
                          <a:solidFill>
                            <a:srgbClr val="7030A0"/>
                          </a:solidFill>
                          <a:effectLst/>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check here</a:t>
                      </a:r>
                      <a:endParaRPr lang="en-IN" sz="1400" b="0" i="0" u="sng" strike="noStrike" dirty="0">
                        <a:solidFill>
                          <a:srgbClr val="7030A0"/>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553452565"/>
                  </a:ext>
                </a:extLst>
              </a:tr>
            </a:tbl>
          </a:graphicData>
        </a:graphic>
      </p:graphicFrame>
      <p:graphicFrame>
        <p:nvGraphicFramePr>
          <p:cNvPr id="5" name="Table 4">
            <a:extLst>
              <a:ext uri="{FF2B5EF4-FFF2-40B4-BE49-F238E27FC236}">
                <a16:creationId xmlns:a16="http://schemas.microsoft.com/office/drawing/2014/main" id="{C5F956DF-4479-431B-8AEE-F2323A66DFF9}"/>
              </a:ext>
            </a:extLst>
          </p:cNvPr>
          <p:cNvGraphicFramePr>
            <a:graphicFrameLocks noGrp="1"/>
          </p:cNvGraphicFramePr>
          <p:nvPr>
            <p:extLst>
              <p:ext uri="{D42A27DB-BD31-4B8C-83A1-F6EECF244321}">
                <p14:modId xmlns:p14="http://schemas.microsoft.com/office/powerpoint/2010/main" val="4179493628"/>
              </p:ext>
            </p:extLst>
          </p:nvPr>
        </p:nvGraphicFramePr>
        <p:xfrm>
          <a:off x="1211750" y="4922342"/>
          <a:ext cx="10128744" cy="1360170"/>
        </p:xfrm>
        <a:graphic>
          <a:graphicData uri="http://schemas.openxmlformats.org/drawingml/2006/table">
            <a:tbl>
              <a:tblPr>
                <a:tableStyleId>{5C22544A-7EE6-4342-B048-85BDC9FD1C3A}</a:tableStyleId>
              </a:tblPr>
              <a:tblGrid>
                <a:gridCol w="10128744">
                  <a:extLst>
                    <a:ext uri="{9D8B030D-6E8A-4147-A177-3AD203B41FA5}">
                      <a16:colId xmlns:a16="http://schemas.microsoft.com/office/drawing/2014/main" val="3953528605"/>
                    </a:ext>
                  </a:extLst>
                </a:gridCol>
              </a:tblGrid>
              <a:tr h="367100">
                <a:tc>
                  <a:txBody>
                    <a:bodyPr/>
                    <a:lstStyle/>
                    <a:p>
                      <a:pPr algn="ctr" fontAlgn="b"/>
                      <a:r>
                        <a:rPr lang="en-IN" sz="2400" b="1" u="none" strike="noStrike" dirty="0">
                          <a:solidFill>
                            <a:schemeClr val="accent5">
                              <a:lumMod val="75000"/>
                            </a:schemeClr>
                          </a:solidFill>
                          <a:effectLst/>
                          <a:latin typeface="Arial" panose="020B0604020202020204" pitchFamily="34" charset="0"/>
                          <a:cs typeface="Arial" panose="020B0604020202020204" pitchFamily="34" charset="0"/>
                        </a:rPr>
                        <a:t>Software/Documents</a:t>
                      </a:r>
                      <a:endParaRPr lang="en-IN" sz="2400" b="1" i="0" u="none" strike="noStrike" dirty="0">
                        <a:solidFill>
                          <a:schemeClr val="accent5">
                            <a:lumMod val="75000"/>
                          </a:schemeClr>
                        </a:solidFill>
                        <a:effectLst/>
                        <a:latin typeface="Arial" panose="020B0604020202020204" pitchFamily="34" charset="0"/>
                        <a:cs typeface="Arial" panose="020B060402020202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413889821"/>
                  </a:ext>
                </a:extLst>
              </a:tr>
              <a:tr h="443088">
                <a:tc>
                  <a:txBody>
                    <a:bodyPr/>
                    <a:lstStyle/>
                    <a:p>
                      <a:pPr algn="l" fontAlgn="b"/>
                      <a:r>
                        <a:rPr lang="en-IN" sz="1600" dirty="0">
                          <a:solidFill>
                            <a:srgbClr val="002060"/>
                          </a:solidFill>
                          <a:latin typeface="Arial Black" panose="020B0A04020102020204" pitchFamily="34" charset="0"/>
                          <a:hlinkClick r:id="rId2">
                            <a:extLst>
                              <a:ext uri="{A12FA001-AC4F-418D-AE19-62706E023703}">
                                <ahyp:hlinkClr xmlns:ahyp="http://schemas.microsoft.com/office/drawing/2018/hyperlinkcolor" val="tx"/>
                              </a:ext>
                            </a:extLst>
                          </a:hlinkClick>
                        </a:rPr>
                        <a:t>https://www.st.com/en/evaluation-tools/nucleo-f446re.html</a:t>
                      </a:r>
                      <a:endParaRPr lang="en-IN" sz="1600" dirty="0">
                        <a:solidFill>
                          <a:srgbClr val="002060"/>
                        </a:solidFill>
                        <a:latin typeface="Arial Black" panose="020B0A04020102020204" pitchFamily="34" charset="0"/>
                      </a:endParaRPr>
                    </a:p>
                    <a:p>
                      <a:pPr algn="l" fontAlgn="b"/>
                      <a:r>
                        <a:rPr lang="en-IN" sz="1600" dirty="0">
                          <a:solidFill>
                            <a:srgbClr val="002060"/>
                          </a:solidFill>
                          <a:latin typeface="Arial Black" panose="020B0A04020102020204" pitchFamily="34" charset="0"/>
                          <a:hlinkClick r:id="rId9">
                            <a:extLst>
                              <a:ext uri="{A12FA001-AC4F-418D-AE19-62706E023703}">
                                <ahyp:hlinkClr xmlns:ahyp="http://schemas.microsoft.com/office/drawing/2018/hyperlinkcolor" val="tx"/>
                              </a:ext>
                            </a:extLst>
                          </a:hlinkClick>
                        </a:rPr>
                        <a:t>https://www.st.com/en/microcontrollers-microprocessors/stm32f446re.html</a:t>
                      </a:r>
                      <a:endParaRPr lang="en-IN" sz="1600" dirty="0">
                        <a:solidFill>
                          <a:srgbClr val="002060"/>
                        </a:solidFill>
                        <a:latin typeface="Arial Black" panose="020B0A04020102020204" pitchFamily="34" charset="0"/>
                      </a:endParaRPr>
                    </a:p>
                    <a:p>
                      <a:pPr algn="l" fontAlgn="b"/>
                      <a:r>
                        <a:rPr lang="en-IN" sz="1600" kern="1200" dirty="0">
                          <a:solidFill>
                            <a:srgbClr val="002060"/>
                          </a:solidFill>
                          <a:latin typeface="Arial Black" panose="020B0A04020102020204" pitchFamily="34" charset="0"/>
                          <a:ea typeface="+mn-ea"/>
                          <a:cs typeface="+mn-cs"/>
                          <a:hlinkClick r:id="rId10">
                            <a:extLst>
                              <a:ext uri="{A12FA001-AC4F-418D-AE19-62706E023703}">
                                <ahyp:hlinkClr xmlns:ahyp="http://schemas.microsoft.com/office/drawing/2018/hyperlinkcolor" val="tx"/>
                              </a:ext>
                            </a:extLst>
                          </a:hlinkClick>
                        </a:rPr>
                        <a:t>https://developer.arm.com/docs/100166/0001</a:t>
                      </a:r>
                      <a:r>
                        <a:rPr lang="en-IN" sz="1600" kern="1200" dirty="0">
                          <a:solidFill>
                            <a:srgbClr val="002060"/>
                          </a:solidFill>
                          <a:latin typeface="Arial Black" panose="020B0A04020102020204" pitchFamily="34" charset="0"/>
                          <a:ea typeface="+mn-ea"/>
                          <a:cs typeface="+mn-cs"/>
                        </a:rPr>
                        <a:t> </a:t>
                      </a:r>
                    </a:p>
                    <a:p>
                      <a:pPr algn="l" fontAlgn="b"/>
                      <a:r>
                        <a:rPr lang="en-IN" sz="1600" kern="1200" dirty="0">
                          <a:solidFill>
                            <a:srgbClr val="002060"/>
                          </a:solidFill>
                          <a:latin typeface="Arial Black" panose="020B0A04020102020204" pitchFamily="34" charset="0"/>
                          <a:ea typeface="+mn-ea"/>
                          <a:cs typeface="+mn-cs"/>
                          <a:hlinkClick r:id="rId11">
                            <a:extLst>
                              <a:ext uri="{A12FA001-AC4F-418D-AE19-62706E023703}">
                                <ahyp:hlinkClr xmlns:ahyp="http://schemas.microsoft.com/office/drawing/2018/hyperlinkcolor" val="tx"/>
                              </a:ext>
                            </a:extLst>
                          </a:hlinkClick>
                        </a:rPr>
                        <a:t>http://infocenter.arm.com/help/topic/com.arm.doc.dui0553b/DUI0553.pdf</a:t>
                      </a:r>
                      <a:endParaRPr lang="en-IN" sz="1600" kern="1200" dirty="0">
                        <a:solidFill>
                          <a:srgbClr val="002060"/>
                        </a:solidFill>
                        <a:latin typeface="Arial Black" panose="020B0A04020102020204" pitchFamily="34" charset="0"/>
                        <a:ea typeface="+mn-ea"/>
                        <a:cs typeface="+mn-cs"/>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857967836"/>
                  </a:ext>
                </a:extLst>
              </a:tr>
            </a:tbl>
          </a:graphicData>
        </a:graphic>
      </p:graphicFrame>
    </p:spTree>
    <p:extLst>
      <p:ext uri="{BB962C8B-B14F-4D97-AF65-F5344CB8AC3E}">
        <p14:creationId xmlns:p14="http://schemas.microsoft.com/office/powerpoint/2010/main" val="317284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dirty="0">
                <a:solidFill>
                  <a:srgbClr val="FFC000"/>
                </a:solidFill>
              </a:rPr>
              <a:t>Introduction to STM32CubeIDE, Eclipse</a:t>
            </a:r>
            <a:br>
              <a:rPr lang="en-IN" sz="2400" dirty="0">
                <a:solidFill>
                  <a:srgbClr val="FFC000"/>
                </a:solidFill>
              </a:rPr>
            </a:br>
            <a:r>
              <a:rPr lang="en-IN" sz="2400" dirty="0">
                <a:solidFill>
                  <a:srgbClr val="FFC000"/>
                </a:solidFill>
              </a:rPr>
              <a:t>AND Keil IDE’s</a:t>
            </a:r>
          </a:p>
        </p:txBody>
      </p:sp>
    </p:spTree>
    <p:extLst>
      <p:ext uri="{BB962C8B-B14F-4D97-AF65-F5344CB8AC3E}">
        <p14:creationId xmlns:p14="http://schemas.microsoft.com/office/powerpoint/2010/main" val="657739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DBF8-6FB2-4CB2-892E-460EE2A4E468}"/>
              </a:ext>
            </a:extLst>
          </p:cNvPr>
          <p:cNvSpPr>
            <a:spLocks noGrp="1"/>
          </p:cNvSpPr>
          <p:nvPr>
            <p:ph type="title"/>
          </p:nvPr>
        </p:nvSpPr>
        <p:spPr>
          <a:xfrm>
            <a:off x="1141413" y="1139027"/>
            <a:ext cx="9905998" cy="661642"/>
          </a:xfrm>
        </p:spPr>
        <p:txBody>
          <a:bodyPr/>
          <a:lstStyle/>
          <a:p>
            <a:r>
              <a:rPr lang="en-IN" b="1" dirty="0">
                <a:solidFill>
                  <a:schemeClr val="accent2">
                    <a:lumMod val="75000"/>
                  </a:schemeClr>
                </a:solidFill>
              </a:rPr>
              <a:t>Links to Download</a:t>
            </a:r>
          </a:p>
        </p:txBody>
      </p:sp>
      <p:sp>
        <p:nvSpPr>
          <p:cNvPr id="3" name="Content Placeholder 2">
            <a:extLst>
              <a:ext uri="{FF2B5EF4-FFF2-40B4-BE49-F238E27FC236}">
                <a16:creationId xmlns:a16="http://schemas.microsoft.com/office/drawing/2014/main" id="{EDA8B5B7-F2A4-4612-9BA6-D5310C3A4B01}"/>
              </a:ext>
            </a:extLst>
          </p:cNvPr>
          <p:cNvSpPr>
            <a:spLocks noGrp="1"/>
          </p:cNvSpPr>
          <p:nvPr>
            <p:ph idx="1"/>
          </p:nvPr>
        </p:nvSpPr>
        <p:spPr>
          <a:xfrm>
            <a:off x="1141412" y="2024399"/>
            <a:ext cx="9905999" cy="3152512"/>
          </a:xfrm>
        </p:spPr>
        <p:txBody>
          <a:bodyPr>
            <a:normAutofit/>
          </a:bodyPr>
          <a:lstStyle/>
          <a:p>
            <a:pPr marL="0" indent="0">
              <a:buNone/>
            </a:pPr>
            <a:r>
              <a:rPr lang="en-IN" dirty="0">
                <a:solidFill>
                  <a:srgbClr val="92D050"/>
                </a:solidFill>
                <a:hlinkClick r:id="rId2">
                  <a:extLst>
                    <a:ext uri="{A12FA001-AC4F-418D-AE19-62706E023703}">
                      <ahyp:hlinkClr xmlns:ahyp="http://schemas.microsoft.com/office/drawing/2018/hyperlinkcolor" val="tx"/>
                    </a:ext>
                  </a:extLst>
                </a:hlinkClick>
              </a:rPr>
              <a:t>https://www.st.com/en/development-tools/stm32cubeide.html#overview</a:t>
            </a:r>
            <a:endParaRPr lang="en-IN" dirty="0">
              <a:solidFill>
                <a:srgbClr val="92D050"/>
              </a:solidFill>
            </a:endParaRPr>
          </a:p>
          <a:p>
            <a:pPr marL="0" indent="0">
              <a:buNone/>
            </a:pPr>
            <a:r>
              <a:rPr lang="en-IN" dirty="0">
                <a:solidFill>
                  <a:srgbClr val="92D050"/>
                </a:solidFill>
                <a:hlinkClick r:id="rId3">
                  <a:extLst>
                    <a:ext uri="{A12FA001-AC4F-418D-AE19-62706E023703}">
                      <ahyp:hlinkClr xmlns:ahyp="http://schemas.microsoft.com/office/drawing/2018/hyperlinkcolor" val="tx"/>
                    </a:ext>
                  </a:extLst>
                </a:hlinkClick>
              </a:rPr>
              <a:t>https://www.keil.com/</a:t>
            </a:r>
            <a:endParaRPr lang="en-IN" dirty="0">
              <a:solidFill>
                <a:srgbClr val="92D050"/>
              </a:solidFill>
            </a:endParaRPr>
          </a:p>
          <a:p>
            <a:pPr marL="0" indent="0">
              <a:buNone/>
            </a:pPr>
            <a:r>
              <a:rPr lang="en-IN" dirty="0">
                <a:solidFill>
                  <a:srgbClr val="92D050"/>
                </a:solidFill>
                <a:hlinkClick r:id="rId4">
                  <a:extLst>
                    <a:ext uri="{A12FA001-AC4F-418D-AE19-62706E023703}">
                      <ahyp:hlinkClr xmlns:ahyp="http://schemas.microsoft.com/office/drawing/2018/hyperlinkcolor" val="tx"/>
                    </a:ext>
                  </a:extLst>
                </a:hlinkClick>
              </a:rPr>
              <a:t>https://www.st.com/en/development-tools/sw4stm32.html</a:t>
            </a:r>
            <a:endParaRPr lang="en-IN" dirty="0">
              <a:solidFill>
                <a:srgbClr val="92D050"/>
              </a:solidFill>
            </a:endParaRPr>
          </a:p>
          <a:p>
            <a:pPr marL="0" indent="0">
              <a:buNone/>
            </a:pPr>
            <a:r>
              <a:rPr lang="en-IN" dirty="0">
                <a:solidFill>
                  <a:srgbClr val="92D050"/>
                </a:solidFill>
                <a:hlinkClick r:id="rId5">
                  <a:extLst>
                    <a:ext uri="{A12FA001-AC4F-418D-AE19-62706E023703}">
                      <ahyp:hlinkClr xmlns:ahyp="http://schemas.microsoft.com/office/drawing/2018/hyperlinkcolor" val="tx"/>
                    </a:ext>
                  </a:extLst>
                </a:hlinkClick>
              </a:rPr>
              <a:t>https://www.openstm32.org/Downloading%2Bthe%2BSystem%2BWorkbench%2Bfor%2BSTM32%2Binstaller</a:t>
            </a:r>
            <a:endParaRPr lang="en-IN" dirty="0">
              <a:solidFill>
                <a:srgbClr val="92D050"/>
              </a:solidFill>
            </a:endParaRPr>
          </a:p>
          <a:p>
            <a:pPr marL="0" indent="0">
              <a:buNone/>
            </a:pPr>
            <a:endParaRPr lang="en-IN" dirty="0">
              <a:solidFill>
                <a:srgbClr val="92D050"/>
              </a:solidFill>
            </a:endParaRPr>
          </a:p>
          <a:p>
            <a:pPr marL="0" indent="0">
              <a:buNone/>
            </a:pPr>
            <a:endParaRPr lang="en-IN" dirty="0">
              <a:solidFill>
                <a:srgbClr val="92D050"/>
              </a:solidFill>
            </a:endParaRPr>
          </a:p>
        </p:txBody>
      </p:sp>
    </p:spTree>
    <p:extLst>
      <p:ext uri="{BB962C8B-B14F-4D97-AF65-F5344CB8AC3E}">
        <p14:creationId xmlns:p14="http://schemas.microsoft.com/office/powerpoint/2010/main" val="374529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24EB-92D5-469F-8B62-2B4C275C3803}"/>
              </a:ext>
            </a:extLst>
          </p:cNvPr>
          <p:cNvSpPr>
            <a:spLocks noGrp="1"/>
          </p:cNvSpPr>
          <p:nvPr>
            <p:ph type="title"/>
          </p:nvPr>
        </p:nvSpPr>
        <p:spPr>
          <a:xfrm>
            <a:off x="1141413" y="491908"/>
            <a:ext cx="9905998" cy="731980"/>
          </a:xfrm>
        </p:spPr>
        <p:txBody>
          <a:bodyPr/>
          <a:lstStyle/>
          <a:p>
            <a:r>
              <a:rPr lang="en-IN" b="1" u="sng" dirty="0">
                <a:solidFill>
                  <a:srgbClr val="FFC000"/>
                </a:solidFill>
              </a:rPr>
              <a:t>SOC (System On chip)</a:t>
            </a:r>
          </a:p>
        </p:txBody>
      </p:sp>
      <p:sp>
        <p:nvSpPr>
          <p:cNvPr id="3" name="Content Placeholder 2">
            <a:extLst>
              <a:ext uri="{FF2B5EF4-FFF2-40B4-BE49-F238E27FC236}">
                <a16:creationId xmlns:a16="http://schemas.microsoft.com/office/drawing/2014/main" id="{7C664E44-4AA4-43DD-90B3-90FCBC2BAF22}"/>
              </a:ext>
            </a:extLst>
          </p:cNvPr>
          <p:cNvSpPr>
            <a:spLocks noGrp="1"/>
          </p:cNvSpPr>
          <p:nvPr>
            <p:ph idx="1"/>
          </p:nvPr>
        </p:nvSpPr>
        <p:spPr>
          <a:xfrm>
            <a:off x="1141412" y="1152203"/>
            <a:ext cx="9905999" cy="3541714"/>
          </a:xfrm>
        </p:spPr>
        <p:txBody>
          <a:bodyPr/>
          <a:lstStyle/>
          <a:p>
            <a:pPr marL="0" indent="0">
              <a:buNone/>
            </a:pPr>
            <a:r>
              <a:rPr lang="en-IN" dirty="0">
                <a:solidFill>
                  <a:srgbClr val="FFFF00"/>
                </a:solidFill>
              </a:rPr>
              <a:t>An SoC integrates a microcontroller or microprocessor with advanced peripherals like graphics processing unit (GPU), Wi-Fi module, or one or more coprocessors.</a:t>
            </a:r>
          </a:p>
          <a:p>
            <a:pPr marL="0" indent="0">
              <a:buNone/>
            </a:pPr>
            <a:endParaRPr lang="en-IN" dirty="0">
              <a:solidFill>
                <a:srgbClr val="FFFF00"/>
              </a:solidFill>
            </a:endParaRPr>
          </a:p>
        </p:txBody>
      </p:sp>
      <p:pic>
        <p:nvPicPr>
          <p:cNvPr id="4" name="Picture 3">
            <a:extLst>
              <a:ext uri="{FF2B5EF4-FFF2-40B4-BE49-F238E27FC236}">
                <a16:creationId xmlns:a16="http://schemas.microsoft.com/office/drawing/2014/main" id="{206BD8A3-0480-4CDE-A657-8D5D3030E161}"/>
              </a:ext>
            </a:extLst>
          </p:cNvPr>
          <p:cNvPicPr>
            <a:picLocks noChangeAspect="1"/>
          </p:cNvPicPr>
          <p:nvPr/>
        </p:nvPicPr>
        <p:blipFill>
          <a:blip r:embed="rId2"/>
          <a:stretch>
            <a:fillRect/>
          </a:stretch>
        </p:blipFill>
        <p:spPr>
          <a:xfrm>
            <a:off x="3826412" y="2527467"/>
            <a:ext cx="4769900" cy="3541714"/>
          </a:xfrm>
          <a:prstGeom prst="rect">
            <a:avLst/>
          </a:prstGeom>
        </p:spPr>
      </p:pic>
    </p:spTree>
    <p:extLst>
      <p:ext uri="{BB962C8B-B14F-4D97-AF65-F5344CB8AC3E}">
        <p14:creationId xmlns:p14="http://schemas.microsoft.com/office/powerpoint/2010/main" val="7463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B7B91-11FE-4DDD-98EC-CD61C92E6A5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92408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2E2384-7FBD-4EC2-9061-90F67C930B3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86451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9C0C1-9A43-4DB9-84C9-BA08C232D0D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56518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596BC5-99EB-47D9-9570-A073C3D9955B}"/>
              </a:ext>
            </a:extLst>
          </p:cNvPr>
          <p:cNvPicPr>
            <a:picLocks noChangeAspect="1"/>
          </p:cNvPicPr>
          <p:nvPr/>
        </p:nvPicPr>
        <p:blipFill>
          <a:blip r:embed="rId2"/>
          <a:stretch>
            <a:fillRect/>
          </a:stretch>
        </p:blipFill>
        <p:spPr>
          <a:xfrm>
            <a:off x="0" y="1673"/>
            <a:ext cx="12192000" cy="6854653"/>
          </a:xfrm>
          <a:prstGeom prst="rect">
            <a:avLst/>
          </a:prstGeom>
        </p:spPr>
      </p:pic>
      <p:pic>
        <p:nvPicPr>
          <p:cNvPr id="5" name="Picture 4">
            <a:extLst>
              <a:ext uri="{FF2B5EF4-FFF2-40B4-BE49-F238E27FC236}">
                <a16:creationId xmlns:a16="http://schemas.microsoft.com/office/drawing/2014/main" id="{24A13AA8-F578-42F0-A9D5-B60A695B1BAC}"/>
              </a:ext>
            </a:extLst>
          </p:cNvPr>
          <p:cNvPicPr>
            <a:picLocks noChangeAspect="1"/>
          </p:cNvPicPr>
          <p:nvPr/>
        </p:nvPicPr>
        <p:blipFill>
          <a:blip r:embed="rId3"/>
          <a:stretch>
            <a:fillRect/>
          </a:stretch>
        </p:blipFill>
        <p:spPr>
          <a:xfrm>
            <a:off x="3676650" y="998805"/>
            <a:ext cx="7647842" cy="5458265"/>
          </a:xfrm>
          <a:prstGeom prst="rect">
            <a:avLst/>
          </a:prstGeom>
        </p:spPr>
      </p:pic>
    </p:spTree>
    <p:extLst>
      <p:ext uri="{BB962C8B-B14F-4D97-AF65-F5344CB8AC3E}">
        <p14:creationId xmlns:p14="http://schemas.microsoft.com/office/powerpoint/2010/main" val="4003006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2F74E-E37B-44C3-990E-9619AFB49B3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30819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551EE-B530-4503-A729-8369102FEDB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31644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753B-B9F7-432F-B30B-4DC0A4D0D0C9}"/>
              </a:ext>
            </a:extLst>
          </p:cNvPr>
          <p:cNvSpPr>
            <a:spLocks noGrp="1"/>
          </p:cNvSpPr>
          <p:nvPr>
            <p:ph type="title"/>
          </p:nvPr>
        </p:nvSpPr>
        <p:spPr>
          <a:xfrm>
            <a:off x="1591580" y="4782555"/>
            <a:ext cx="9905998" cy="1478570"/>
          </a:xfrm>
        </p:spPr>
        <p:txBody>
          <a:bodyPr/>
          <a:lstStyle/>
          <a:p>
            <a:pPr algn="r"/>
            <a:r>
              <a:rPr lang="en-IN" b="1" dirty="0">
                <a:solidFill>
                  <a:srgbClr val="FFC000"/>
                </a:solidFill>
              </a:rPr>
              <a:t>ARM Cortex-M4 Architecture</a:t>
            </a:r>
          </a:p>
        </p:txBody>
      </p:sp>
    </p:spTree>
    <p:extLst>
      <p:ext uri="{BB962C8B-B14F-4D97-AF65-F5344CB8AC3E}">
        <p14:creationId xmlns:p14="http://schemas.microsoft.com/office/powerpoint/2010/main" val="421296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4300F-F711-4690-8524-40A3FCE1F828}"/>
              </a:ext>
            </a:extLst>
          </p:cNvPr>
          <p:cNvPicPr>
            <a:picLocks noChangeAspect="1"/>
          </p:cNvPicPr>
          <p:nvPr/>
        </p:nvPicPr>
        <p:blipFill>
          <a:blip r:embed="rId2"/>
          <a:stretch>
            <a:fillRect/>
          </a:stretch>
        </p:blipFill>
        <p:spPr>
          <a:xfrm>
            <a:off x="1772525" y="192170"/>
            <a:ext cx="9132789" cy="5948363"/>
          </a:xfrm>
          <a:prstGeom prst="rect">
            <a:avLst/>
          </a:prstGeom>
        </p:spPr>
      </p:pic>
      <p:sp>
        <p:nvSpPr>
          <p:cNvPr id="6" name="TextBox 5">
            <a:extLst>
              <a:ext uri="{FF2B5EF4-FFF2-40B4-BE49-F238E27FC236}">
                <a16:creationId xmlns:a16="http://schemas.microsoft.com/office/drawing/2014/main" id="{28662C1F-74ED-496D-86AF-F2A318721535}"/>
              </a:ext>
            </a:extLst>
          </p:cNvPr>
          <p:cNvSpPr txBox="1"/>
          <p:nvPr/>
        </p:nvSpPr>
        <p:spPr>
          <a:xfrm>
            <a:off x="4023366" y="6175711"/>
            <a:ext cx="4839286" cy="523220"/>
          </a:xfrm>
          <a:prstGeom prst="rect">
            <a:avLst/>
          </a:prstGeom>
          <a:noFill/>
        </p:spPr>
        <p:txBody>
          <a:bodyPr wrap="square" rtlCol="0">
            <a:spAutoFit/>
          </a:bodyPr>
          <a:lstStyle/>
          <a:p>
            <a:pPr algn="ctr"/>
            <a:r>
              <a:rPr lang="en-IN" sz="2800" b="1" dirty="0">
                <a:solidFill>
                  <a:srgbClr val="00B0F0"/>
                </a:solidFill>
              </a:rPr>
              <a:t>Cortex-M4 Block Diagram</a:t>
            </a:r>
          </a:p>
        </p:txBody>
      </p:sp>
    </p:spTree>
    <p:extLst>
      <p:ext uri="{BB962C8B-B14F-4D97-AF65-F5344CB8AC3E}">
        <p14:creationId xmlns:p14="http://schemas.microsoft.com/office/powerpoint/2010/main" val="3015054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AAAF8-1F4A-4912-9E4F-CD96C4F53940}"/>
              </a:ext>
            </a:extLst>
          </p:cNvPr>
          <p:cNvSpPr>
            <a:spLocks noGrp="1"/>
          </p:cNvSpPr>
          <p:nvPr>
            <p:ph idx="1"/>
          </p:nvPr>
        </p:nvSpPr>
        <p:spPr>
          <a:xfrm>
            <a:off x="1141412" y="703383"/>
            <a:ext cx="10323757" cy="5331655"/>
          </a:xfrm>
        </p:spPr>
        <p:txBody>
          <a:bodyPr>
            <a:normAutofit fontScale="85000" lnSpcReduction="10000"/>
          </a:bodyPr>
          <a:lstStyle/>
          <a:p>
            <a:pPr marL="0" indent="0">
              <a:buNone/>
            </a:pPr>
            <a:r>
              <a:rPr lang="en-IN" sz="2800" dirty="0">
                <a:solidFill>
                  <a:srgbClr val="FFC000"/>
                </a:solidFill>
              </a:rPr>
              <a:t>The Cortex-M4 processor is a high performance 32-bit processor designed for the</a:t>
            </a:r>
          </a:p>
          <a:p>
            <a:pPr marL="0" indent="0">
              <a:buNone/>
            </a:pPr>
            <a:r>
              <a:rPr lang="en-IN" sz="2800" dirty="0">
                <a:solidFill>
                  <a:srgbClr val="FFC000"/>
                </a:solidFill>
              </a:rPr>
              <a:t>microcontroller market. </a:t>
            </a:r>
          </a:p>
          <a:p>
            <a:pPr marL="0" indent="0">
              <a:buNone/>
            </a:pPr>
            <a:r>
              <a:rPr lang="en-IN" sz="2800" dirty="0">
                <a:solidFill>
                  <a:srgbClr val="FFFF00"/>
                </a:solidFill>
              </a:rPr>
              <a:t>It offers significant benefits to developers, including:</a:t>
            </a:r>
          </a:p>
          <a:p>
            <a:pPr marL="457200" lvl="1" indent="0">
              <a:buNone/>
            </a:pPr>
            <a:r>
              <a:rPr lang="en-IN" sz="2400" dirty="0">
                <a:solidFill>
                  <a:srgbClr val="FFFF00"/>
                </a:solidFill>
              </a:rPr>
              <a:t>• </a:t>
            </a:r>
            <a:r>
              <a:rPr lang="en-IN" sz="2800" dirty="0">
                <a:solidFill>
                  <a:srgbClr val="FFFF00"/>
                </a:solidFill>
              </a:rPr>
              <a:t>outstanding processing performance combined with fast interrupt handling</a:t>
            </a:r>
          </a:p>
          <a:p>
            <a:pPr marL="457200" lvl="1" indent="0">
              <a:buNone/>
            </a:pPr>
            <a:r>
              <a:rPr lang="en-IN" sz="2800" dirty="0">
                <a:solidFill>
                  <a:srgbClr val="FFFF00"/>
                </a:solidFill>
              </a:rPr>
              <a:t>• enhanced system debug with extensive breakpoint and trace capabilities</a:t>
            </a:r>
          </a:p>
          <a:p>
            <a:pPr marL="457200" lvl="1" indent="0">
              <a:buNone/>
            </a:pPr>
            <a:r>
              <a:rPr lang="en-IN" sz="2800" dirty="0">
                <a:solidFill>
                  <a:srgbClr val="FFFF00"/>
                </a:solidFill>
              </a:rPr>
              <a:t>• efficient processor core, system and memories</a:t>
            </a:r>
          </a:p>
          <a:p>
            <a:pPr marL="457200" lvl="1" indent="0">
              <a:buNone/>
            </a:pPr>
            <a:r>
              <a:rPr lang="en-IN" sz="2800" dirty="0">
                <a:solidFill>
                  <a:srgbClr val="FFFF00"/>
                </a:solidFill>
              </a:rPr>
              <a:t>• ultra-low power consumption with integrated sleep mode and an optional </a:t>
            </a:r>
          </a:p>
          <a:p>
            <a:pPr marL="457200" lvl="1" indent="0">
              <a:buNone/>
            </a:pPr>
            <a:r>
              <a:rPr lang="en-IN" sz="2800" dirty="0">
                <a:solidFill>
                  <a:srgbClr val="FFFF00"/>
                </a:solidFill>
              </a:rPr>
              <a:t>  deep sleep mode</a:t>
            </a:r>
          </a:p>
          <a:p>
            <a:pPr marL="457200" lvl="1" indent="0">
              <a:buNone/>
            </a:pPr>
            <a:r>
              <a:rPr lang="en-IN" sz="2800" dirty="0">
                <a:solidFill>
                  <a:srgbClr val="FFFF00"/>
                </a:solidFill>
              </a:rPr>
              <a:t>• platform security robustness, with optional integrated </a:t>
            </a:r>
            <a:r>
              <a:rPr lang="en-IN" sz="2800" i="1" dirty="0">
                <a:solidFill>
                  <a:srgbClr val="FFFF00"/>
                </a:solidFill>
              </a:rPr>
              <a:t>Memory Protection Unit  </a:t>
            </a:r>
          </a:p>
          <a:p>
            <a:pPr marL="457200" lvl="1" indent="0">
              <a:buNone/>
            </a:pPr>
            <a:r>
              <a:rPr lang="en-IN" sz="2800" i="1" dirty="0">
                <a:solidFill>
                  <a:srgbClr val="FFFF00"/>
                </a:solidFill>
              </a:rPr>
              <a:t>  </a:t>
            </a:r>
            <a:r>
              <a:rPr lang="en-IN" sz="2800" dirty="0">
                <a:solidFill>
                  <a:srgbClr val="FFFF00"/>
                </a:solidFill>
              </a:rPr>
              <a:t>(MPU).</a:t>
            </a:r>
            <a:endParaRPr lang="en-IN" sz="2400" dirty="0">
              <a:solidFill>
                <a:srgbClr val="FFFF00"/>
              </a:solidFill>
            </a:endParaRPr>
          </a:p>
        </p:txBody>
      </p:sp>
    </p:spTree>
    <p:extLst>
      <p:ext uri="{BB962C8B-B14F-4D97-AF65-F5344CB8AC3E}">
        <p14:creationId xmlns:p14="http://schemas.microsoft.com/office/powerpoint/2010/main" val="2415412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B568CC-9034-44DF-84D3-DF7AD36C5795}"/>
              </a:ext>
            </a:extLst>
          </p:cNvPr>
          <p:cNvSpPr/>
          <p:nvPr/>
        </p:nvSpPr>
        <p:spPr>
          <a:xfrm>
            <a:off x="1041010" y="107236"/>
            <a:ext cx="10958733" cy="7017306"/>
          </a:xfrm>
          <a:prstGeom prst="rect">
            <a:avLst/>
          </a:prstGeom>
        </p:spPr>
        <p:txBody>
          <a:bodyPr wrap="square">
            <a:spAutoFit/>
          </a:bodyPr>
          <a:lstStyle/>
          <a:p>
            <a:r>
              <a:rPr lang="en-IN" b="1" u="sng" dirty="0">
                <a:solidFill>
                  <a:schemeClr val="accent5"/>
                </a:solidFill>
                <a:latin typeface="Arial-BoldMT"/>
              </a:rPr>
              <a:t>Features of ARM Cortex-M4 Microcontroller:</a:t>
            </a:r>
          </a:p>
          <a:p>
            <a:pPr marL="285750" indent="-285750">
              <a:buFont typeface="Wingdings" panose="05000000000000000000" pitchFamily="2" charset="2"/>
              <a:buChar char="Ø"/>
            </a:pPr>
            <a:r>
              <a:rPr lang="en-IN" dirty="0">
                <a:solidFill>
                  <a:srgbClr val="FFFF00"/>
                </a:solidFill>
                <a:latin typeface="Arial-BoldMT"/>
              </a:rPr>
              <a:t>3–stage pipeline</a:t>
            </a:r>
          </a:p>
          <a:p>
            <a:pPr marL="285750" indent="-285750">
              <a:buFont typeface="Wingdings" panose="05000000000000000000" pitchFamily="2" charset="2"/>
              <a:buChar char="Ø"/>
            </a:pPr>
            <a:r>
              <a:rPr lang="en-IN" dirty="0">
                <a:solidFill>
                  <a:srgbClr val="FFFF00"/>
                </a:solidFill>
                <a:latin typeface="Arial-BoldMT"/>
              </a:rPr>
              <a:t>Harvard architecture</a:t>
            </a:r>
          </a:p>
          <a:p>
            <a:pPr marL="285750" indent="-285750">
              <a:buFont typeface="Wingdings" panose="05000000000000000000" pitchFamily="2" charset="2"/>
              <a:buChar char="Ø"/>
            </a:pPr>
            <a:r>
              <a:rPr lang="en-IN" dirty="0">
                <a:solidFill>
                  <a:srgbClr val="FFFF00"/>
                </a:solidFill>
                <a:latin typeface="Arial-BoldMT"/>
              </a:rPr>
              <a:t>Thumb instruction set based on Thumb-2 technology, ensuring high code density and reduced program memory requirements</a:t>
            </a:r>
          </a:p>
          <a:p>
            <a:pPr marL="742950" lvl="1" indent="-285750">
              <a:buFont typeface="Arial" panose="020B0604020202020204" pitchFamily="34" charset="0"/>
              <a:buChar char="•"/>
            </a:pPr>
            <a:r>
              <a:rPr lang="en-IN" dirty="0">
                <a:solidFill>
                  <a:srgbClr val="FFFF00"/>
                </a:solidFill>
              </a:rPr>
              <a:t>Hardware integer divide instructions, SDIV and UDIV</a:t>
            </a:r>
            <a:endParaRPr lang="en-IN" dirty="0">
              <a:solidFill>
                <a:srgbClr val="FFFF00"/>
              </a:solidFill>
              <a:latin typeface="Arial-BoldMT"/>
            </a:endParaRPr>
          </a:p>
          <a:p>
            <a:pPr marL="285750" indent="-285750">
              <a:buFont typeface="Wingdings" panose="05000000000000000000" pitchFamily="2" charset="2"/>
              <a:buChar char="Ø"/>
            </a:pPr>
            <a:r>
              <a:rPr lang="en-IN" dirty="0">
                <a:solidFill>
                  <a:srgbClr val="FFFF00"/>
                </a:solidFill>
                <a:latin typeface="Arial-BoldMT"/>
              </a:rPr>
              <a:t>Processor Modes:</a:t>
            </a:r>
          </a:p>
          <a:p>
            <a:pPr marL="742950" lvl="1" indent="-285750">
              <a:buFont typeface="Arial" panose="020B0604020202020204" pitchFamily="34" charset="0"/>
              <a:buChar char="•"/>
            </a:pPr>
            <a:r>
              <a:rPr lang="en-IN" dirty="0">
                <a:solidFill>
                  <a:srgbClr val="FFFF00"/>
                </a:solidFill>
              </a:rPr>
              <a:t>Thread mode</a:t>
            </a:r>
          </a:p>
          <a:p>
            <a:pPr marL="742950" lvl="1" indent="-285750">
              <a:buFont typeface="Arial" panose="020B0604020202020204" pitchFamily="34" charset="0"/>
              <a:buChar char="•"/>
            </a:pPr>
            <a:r>
              <a:rPr lang="en-IN" dirty="0">
                <a:solidFill>
                  <a:srgbClr val="FFFF00"/>
                </a:solidFill>
              </a:rPr>
              <a:t>Handler mode</a:t>
            </a:r>
          </a:p>
          <a:p>
            <a:pPr marL="742950" lvl="1" indent="-285750">
              <a:buFont typeface="Arial" panose="020B0604020202020204" pitchFamily="34" charset="0"/>
              <a:buChar char="•"/>
            </a:pPr>
            <a:r>
              <a:rPr lang="en-IN" dirty="0">
                <a:solidFill>
                  <a:srgbClr val="FFFF00"/>
                </a:solidFill>
              </a:rPr>
              <a:t>Automatic processor state saving and restoration for low latency Interrupt Service Routine (ISR) entry and exit.</a:t>
            </a:r>
          </a:p>
          <a:p>
            <a:pPr marL="285750" indent="-285750">
              <a:buFont typeface="Wingdings" panose="05000000000000000000" pitchFamily="2" charset="2"/>
              <a:buChar char="Ø"/>
            </a:pPr>
            <a:r>
              <a:rPr lang="en-IN" dirty="0">
                <a:solidFill>
                  <a:srgbClr val="FFFF00"/>
                </a:solidFill>
                <a:latin typeface="Arial-BoldMT"/>
              </a:rPr>
              <a:t>States:</a:t>
            </a:r>
          </a:p>
          <a:p>
            <a:pPr marL="742950" lvl="1" indent="-285750">
              <a:buFont typeface="Arial" panose="020B0604020202020204" pitchFamily="34" charset="0"/>
              <a:buChar char="•"/>
            </a:pPr>
            <a:r>
              <a:rPr lang="en-IN" dirty="0">
                <a:solidFill>
                  <a:srgbClr val="FFFF00"/>
                </a:solidFill>
              </a:rPr>
              <a:t>Thumb state</a:t>
            </a:r>
          </a:p>
          <a:p>
            <a:pPr marL="742950" lvl="1" indent="-285750">
              <a:buFont typeface="Arial" panose="020B0604020202020204" pitchFamily="34" charset="0"/>
              <a:buChar char="•"/>
            </a:pPr>
            <a:r>
              <a:rPr lang="en-IN" dirty="0">
                <a:solidFill>
                  <a:srgbClr val="FFFF00"/>
                </a:solidFill>
              </a:rPr>
              <a:t>Debug state</a:t>
            </a:r>
            <a:endParaRPr lang="en-IN" dirty="0">
              <a:solidFill>
                <a:srgbClr val="FFFF00"/>
              </a:solidFill>
              <a:latin typeface="Arial-BoldMT"/>
            </a:endParaRPr>
          </a:p>
          <a:p>
            <a:pPr marL="285750" indent="-285750">
              <a:buFont typeface="Wingdings" panose="05000000000000000000" pitchFamily="2" charset="2"/>
              <a:buChar char="Ø"/>
            </a:pPr>
            <a:r>
              <a:rPr lang="en-IN" dirty="0">
                <a:solidFill>
                  <a:srgbClr val="FFFF00"/>
                </a:solidFill>
                <a:latin typeface="Arial-BoldMT"/>
              </a:rPr>
              <a:t>Register </a:t>
            </a:r>
          </a:p>
          <a:p>
            <a:pPr marL="742950" lvl="1" indent="-285750">
              <a:buFont typeface="Arial" panose="020B0604020202020204" pitchFamily="34" charset="0"/>
              <a:buChar char="•"/>
            </a:pPr>
            <a:r>
              <a:rPr lang="en-IN" dirty="0">
                <a:solidFill>
                  <a:srgbClr val="FFFF00"/>
                </a:solidFill>
              </a:rPr>
              <a:t>R0-R12</a:t>
            </a:r>
          </a:p>
          <a:p>
            <a:pPr marL="742950" lvl="1" indent="-285750">
              <a:buFont typeface="Arial" panose="020B0604020202020204" pitchFamily="34" charset="0"/>
              <a:buChar char="•"/>
            </a:pPr>
            <a:r>
              <a:rPr lang="en-IN" dirty="0">
                <a:solidFill>
                  <a:srgbClr val="FFFF00"/>
                </a:solidFill>
              </a:rPr>
              <a:t>Banked stack pointer (</a:t>
            </a:r>
            <a:r>
              <a:rPr lang="en-IN" dirty="0" err="1">
                <a:solidFill>
                  <a:srgbClr val="FFFF00"/>
                </a:solidFill>
              </a:rPr>
              <a:t>SP_thread</a:t>
            </a:r>
            <a:r>
              <a:rPr lang="en-IN" dirty="0">
                <a:solidFill>
                  <a:srgbClr val="FFFF00"/>
                </a:solidFill>
              </a:rPr>
              <a:t> and </a:t>
            </a:r>
            <a:r>
              <a:rPr lang="en-IN" dirty="0" err="1">
                <a:solidFill>
                  <a:srgbClr val="FFFF00"/>
                </a:solidFill>
              </a:rPr>
              <a:t>SP_main</a:t>
            </a:r>
            <a:r>
              <a:rPr lang="en-IN" dirty="0">
                <a:solidFill>
                  <a:srgbClr val="FFFF00"/>
                </a:solidFill>
              </a:rPr>
              <a:t>)</a:t>
            </a:r>
          </a:p>
          <a:p>
            <a:pPr marL="742950" lvl="1" indent="-285750">
              <a:buFont typeface="Arial" panose="020B0604020202020204" pitchFamily="34" charset="0"/>
              <a:buChar char="•"/>
            </a:pPr>
            <a:r>
              <a:rPr lang="en-IN" dirty="0">
                <a:solidFill>
                  <a:srgbClr val="FFFF00"/>
                </a:solidFill>
              </a:rPr>
              <a:t>R14, R15, </a:t>
            </a:r>
            <a:r>
              <a:rPr lang="en-IN" dirty="0" err="1">
                <a:solidFill>
                  <a:srgbClr val="FFFF00"/>
                </a:solidFill>
              </a:rPr>
              <a:t>xPSR</a:t>
            </a:r>
            <a:endParaRPr lang="en-IN" dirty="0">
              <a:solidFill>
                <a:srgbClr val="FFFF00"/>
              </a:solidFill>
            </a:endParaRPr>
          </a:p>
          <a:p>
            <a:pPr marL="285750" indent="-285750">
              <a:buFont typeface="Wingdings" panose="05000000000000000000" pitchFamily="2" charset="2"/>
              <a:buChar char="Ø"/>
            </a:pPr>
            <a:r>
              <a:rPr lang="en-IN" dirty="0">
                <a:solidFill>
                  <a:srgbClr val="FFFF00"/>
                </a:solidFill>
                <a:latin typeface="Arial-BoldMT"/>
              </a:rPr>
              <a:t>Support for ARMv6 big-endian byte-invariant or little-endian accesses</a:t>
            </a:r>
          </a:p>
          <a:p>
            <a:pPr marL="285750" indent="-285750">
              <a:buFont typeface="Wingdings" panose="05000000000000000000" pitchFamily="2" charset="2"/>
              <a:buChar char="Ø"/>
            </a:pPr>
            <a:r>
              <a:rPr lang="en-IN" dirty="0">
                <a:solidFill>
                  <a:srgbClr val="FFFF00"/>
                </a:solidFill>
                <a:latin typeface="Arial-BoldMT"/>
              </a:rPr>
              <a:t>Support for ARMv6 unaligned accesses</a:t>
            </a:r>
          </a:p>
          <a:p>
            <a:pPr marL="285750" indent="-285750">
              <a:buFont typeface="Wingdings" panose="05000000000000000000" pitchFamily="2" charset="2"/>
              <a:buChar char="Ø"/>
            </a:pPr>
            <a:endParaRPr lang="en-IN" dirty="0">
              <a:solidFill>
                <a:schemeClr val="accent5">
                  <a:lumMod val="40000"/>
                  <a:lumOff val="60000"/>
                </a:schemeClr>
              </a:solidFill>
              <a:latin typeface="Arial-BoldMT"/>
            </a:endParaRPr>
          </a:p>
          <a:p>
            <a:r>
              <a:rPr lang="en-IN" dirty="0">
                <a:solidFill>
                  <a:srgbClr val="FFC000"/>
                </a:solidFill>
                <a:latin typeface="Arial-BoldMT"/>
              </a:rPr>
              <a:t>Optional Floating Point Unit (FPU) to do floating point operations</a:t>
            </a:r>
          </a:p>
          <a:p>
            <a:r>
              <a:rPr lang="en-IN" dirty="0">
                <a:solidFill>
                  <a:srgbClr val="FFC000"/>
                </a:solidFill>
                <a:latin typeface="Arial-BoldMT"/>
              </a:rPr>
              <a:t>Optional Memory Protection Unit (MPU)</a:t>
            </a:r>
          </a:p>
          <a:p>
            <a:endParaRPr lang="en-IN" dirty="0">
              <a:solidFill>
                <a:srgbClr val="FFC000"/>
              </a:solidFill>
              <a:latin typeface="Arial-BoldMT"/>
            </a:endParaRPr>
          </a:p>
          <a:p>
            <a:endParaRPr lang="en-IN" dirty="0">
              <a:solidFill>
                <a:srgbClr val="FFC000"/>
              </a:solidFill>
              <a:latin typeface="Arial-BoldMT"/>
            </a:endParaRPr>
          </a:p>
          <a:p>
            <a:pPr marL="285750" indent="-285750">
              <a:buFont typeface="Wingdings" panose="05000000000000000000" pitchFamily="2" charset="2"/>
              <a:buChar char="Ø"/>
            </a:pPr>
            <a:endParaRPr lang="en-IN" dirty="0">
              <a:solidFill>
                <a:schemeClr val="accent5">
                  <a:lumMod val="40000"/>
                  <a:lumOff val="60000"/>
                </a:schemeClr>
              </a:solidFill>
              <a:latin typeface="Arial-BoldMT"/>
            </a:endParaRPr>
          </a:p>
        </p:txBody>
      </p:sp>
    </p:spTree>
    <p:extLst>
      <p:ext uri="{BB962C8B-B14F-4D97-AF65-F5344CB8AC3E}">
        <p14:creationId xmlns:p14="http://schemas.microsoft.com/office/powerpoint/2010/main" val="397184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2C27-F849-492C-AC09-2F609E8BF262}"/>
              </a:ext>
            </a:extLst>
          </p:cNvPr>
          <p:cNvSpPr>
            <a:spLocks noGrp="1"/>
          </p:cNvSpPr>
          <p:nvPr>
            <p:ph type="title"/>
          </p:nvPr>
        </p:nvSpPr>
        <p:spPr>
          <a:xfrm>
            <a:off x="1451579" y="776383"/>
            <a:ext cx="9603275" cy="405303"/>
          </a:xfrm>
        </p:spPr>
        <p:txBody>
          <a:bodyPr>
            <a:normAutofit fontScale="90000"/>
          </a:bodyPr>
          <a:lstStyle/>
          <a:p>
            <a:pPr algn="ctr"/>
            <a:r>
              <a:rPr lang="en-IN" sz="2400" b="1" u="sng" dirty="0">
                <a:solidFill>
                  <a:srgbClr val="FFC000"/>
                </a:solidFill>
              </a:rPr>
              <a:t>Microprocessor, Microcontroller and SoC Overview</a:t>
            </a:r>
          </a:p>
        </p:txBody>
      </p:sp>
      <p:sp>
        <p:nvSpPr>
          <p:cNvPr id="4" name="Rectangle: Rounded Corners 3">
            <a:extLst>
              <a:ext uri="{FF2B5EF4-FFF2-40B4-BE49-F238E27FC236}">
                <a16:creationId xmlns:a16="http://schemas.microsoft.com/office/drawing/2014/main" id="{8C597C74-C36D-4B15-8882-7E562395C39D}"/>
              </a:ext>
            </a:extLst>
          </p:cNvPr>
          <p:cNvSpPr/>
          <p:nvPr/>
        </p:nvSpPr>
        <p:spPr>
          <a:xfrm>
            <a:off x="661180" y="2138286"/>
            <a:ext cx="3235570" cy="295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Microprocessor</a:t>
            </a:r>
          </a:p>
        </p:txBody>
      </p:sp>
      <p:sp>
        <p:nvSpPr>
          <p:cNvPr id="5" name="Rectangle 4">
            <a:extLst>
              <a:ext uri="{FF2B5EF4-FFF2-40B4-BE49-F238E27FC236}">
                <a16:creationId xmlns:a16="http://schemas.microsoft.com/office/drawing/2014/main" id="{44112FF0-4353-476F-AA97-2A448F681530}"/>
              </a:ext>
            </a:extLst>
          </p:cNvPr>
          <p:cNvSpPr/>
          <p:nvPr/>
        </p:nvSpPr>
        <p:spPr>
          <a:xfrm>
            <a:off x="661180" y="2672858"/>
            <a:ext cx="3235570" cy="2954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System Bus</a:t>
            </a:r>
          </a:p>
        </p:txBody>
      </p:sp>
      <p:sp>
        <p:nvSpPr>
          <p:cNvPr id="7" name="Rectangle: Rounded Corners 6">
            <a:extLst>
              <a:ext uri="{FF2B5EF4-FFF2-40B4-BE49-F238E27FC236}">
                <a16:creationId xmlns:a16="http://schemas.microsoft.com/office/drawing/2014/main" id="{680C7A16-B350-4460-8A8A-DE563084DB3D}"/>
              </a:ext>
            </a:extLst>
          </p:cNvPr>
          <p:cNvSpPr/>
          <p:nvPr/>
        </p:nvSpPr>
        <p:spPr>
          <a:xfrm>
            <a:off x="661179" y="3362175"/>
            <a:ext cx="917007" cy="2954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Clock</a:t>
            </a:r>
          </a:p>
        </p:txBody>
      </p:sp>
      <p:sp>
        <p:nvSpPr>
          <p:cNvPr id="16" name="Rectangle: Rounded Corners 15">
            <a:extLst>
              <a:ext uri="{FF2B5EF4-FFF2-40B4-BE49-F238E27FC236}">
                <a16:creationId xmlns:a16="http://schemas.microsoft.com/office/drawing/2014/main" id="{09BE26F8-0695-4CB4-AA18-4B646B5A2A52}"/>
              </a:ext>
            </a:extLst>
          </p:cNvPr>
          <p:cNvSpPr/>
          <p:nvPr/>
        </p:nvSpPr>
        <p:spPr>
          <a:xfrm>
            <a:off x="1657637" y="3359827"/>
            <a:ext cx="917007" cy="2954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RAM</a:t>
            </a:r>
          </a:p>
        </p:txBody>
      </p:sp>
      <p:sp>
        <p:nvSpPr>
          <p:cNvPr id="17" name="Rectangle: Rounded Corners 16">
            <a:extLst>
              <a:ext uri="{FF2B5EF4-FFF2-40B4-BE49-F238E27FC236}">
                <a16:creationId xmlns:a16="http://schemas.microsoft.com/office/drawing/2014/main" id="{441B2444-6D62-4C59-A0E4-ACC91385DE14}"/>
              </a:ext>
            </a:extLst>
          </p:cNvPr>
          <p:cNvSpPr/>
          <p:nvPr/>
        </p:nvSpPr>
        <p:spPr>
          <a:xfrm>
            <a:off x="2654093" y="3371550"/>
            <a:ext cx="947234" cy="2579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Storage</a:t>
            </a:r>
          </a:p>
        </p:txBody>
      </p:sp>
      <p:sp>
        <p:nvSpPr>
          <p:cNvPr id="8" name="Rectangle: Rounded Corners 7">
            <a:extLst>
              <a:ext uri="{FF2B5EF4-FFF2-40B4-BE49-F238E27FC236}">
                <a16:creationId xmlns:a16="http://schemas.microsoft.com/office/drawing/2014/main" id="{99C3D869-4339-4B97-BAD5-491EB83C471D}"/>
              </a:ext>
            </a:extLst>
          </p:cNvPr>
          <p:cNvSpPr/>
          <p:nvPr/>
        </p:nvSpPr>
        <p:spPr>
          <a:xfrm>
            <a:off x="661180" y="4037424"/>
            <a:ext cx="3235570" cy="2954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Peripheral Bus</a:t>
            </a:r>
          </a:p>
        </p:txBody>
      </p:sp>
      <p:sp>
        <p:nvSpPr>
          <p:cNvPr id="19" name="Rectangle: Rounded Corners 18">
            <a:extLst>
              <a:ext uri="{FF2B5EF4-FFF2-40B4-BE49-F238E27FC236}">
                <a16:creationId xmlns:a16="http://schemas.microsoft.com/office/drawing/2014/main" id="{3457BC54-F310-4A88-B515-941F2998F71E}"/>
              </a:ext>
            </a:extLst>
          </p:cNvPr>
          <p:cNvSpPr/>
          <p:nvPr/>
        </p:nvSpPr>
        <p:spPr>
          <a:xfrm>
            <a:off x="686967" y="4611856"/>
            <a:ext cx="970670" cy="30244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rgbClr val="002060"/>
                </a:solidFill>
              </a:rPr>
              <a:t>I2C/SPI/USB</a:t>
            </a:r>
          </a:p>
        </p:txBody>
      </p:sp>
      <p:sp>
        <p:nvSpPr>
          <p:cNvPr id="20" name="Rectangle: Rounded Corners 19">
            <a:extLst>
              <a:ext uri="{FF2B5EF4-FFF2-40B4-BE49-F238E27FC236}">
                <a16:creationId xmlns:a16="http://schemas.microsoft.com/office/drawing/2014/main" id="{491EA583-F9D6-4D9E-A765-05BFD1878CC1}"/>
              </a:ext>
            </a:extLst>
          </p:cNvPr>
          <p:cNvSpPr/>
          <p:nvPr/>
        </p:nvSpPr>
        <p:spPr>
          <a:xfrm>
            <a:off x="1852241" y="4609508"/>
            <a:ext cx="917007" cy="295421"/>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Ethernet</a:t>
            </a:r>
          </a:p>
        </p:txBody>
      </p:sp>
      <p:sp>
        <p:nvSpPr>
          <p:cNvPr id="21" name="Rectangle: Rounded Corners 20">
            <a:extLst>
              <a:ext uri="{FF2B5EF4-FFF2-40B4-BE49-F238E27FC236}">
                <a16:creationId xmlns:a16="http://schemas.microsoft.com/office/drawing/2014/main" id="{903309FE-DC1B-4AAF-9C00-082789B614A8}"/>
              </a:ext>
            </a:extLst>
          </p:cNvPr>
          <p:cNvSpPr/>
          <p:nvPr/>
        </p:nvSpPr>
        <p:spPr>
          <a:xfrm>
            <a:off x="2961241" y="4621231"/>
            <a:ext cx="917007" cy="295421"/>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MMC</a:t>
            </a:r>
          </a:p>
        </p:txBody>
      </p:sp>
      <p:sp>
        <p:nvSpPr>
          <p:cNvPr id="9" name="Arrow: Up-Down 8">
            <a:extLst>
              <a:ext uri="{FF2B5EF4-FFF2-40B4-BE49-F238E27FC236}">
                <a16:creationId xmlns:a16="http://schemas.microsoft.com/office/drawing/2014/main" id="{2C512CA2-13E2-40CA-8D9B-F45F07AAA48D}"/>
              </a:ext>
            </a:extLst>
          </p:cNvPr>
          <p:cNvSpPr/>
          <p:nvPr/>
        </p:nvSpPr>
        <p:spPr>
          <a:xfrm>
            <a:off x="1069143" y="2433707"/>
            <a:ext cx="84407" cy="239151"/>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23" name="Arrow: Up-Down 22">
            <a:extLst>
              <a:ext uri="{FF2B5EF4-FFF2-40B4-BE49-F238E27FC236}">
                <a16:creationId xmlns:a16="http://schemas.microsoft.com/office/drawing/2014/main" id="{C1A60541-62DD-4293-891E-9B549511A450}"/>
              </a:ext>
            </a:extLst>
          </p:cNvPr>
          <p:cNvSpPr/>
          <p:nvPr/>
        </p:nvSpPr>
        <p:spPr>
          <a:xfrm>
            <a:off x="3528644" y="2431359"/>
            <a:ext cx="84407" cy="239151"/>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25" name="Arrow: Up-Down 24">
            <a:extLst>
              <a:ext uri="{FF2B5EF4-FFF2-40B4-BE49-F238E27FC236}">
                <a16:creationId xmlns:a16="http://schemas.microsoft.com/office/drawing/2014/main" id="{073D896A-EDDB-4481-B3D3-32B5280A2109}"/>
              </a:ext>
            </a:extLst>
          </p:cNvPr>
          <p:cNvSpPr/>
          <p:nvPr/>
        </p:nvSpPr>
        <p:spPr>
          <a:xfrm>
            <a:off x="3118329" y="2991723"/>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27" name="Arrow: Up-Down 26">
            <a:extLst>
              <a:ext uri="{FF2B5EF4-FFF2-40B4-BE49-F238E27FC236}">
                <a16:creationId xmlns:a16="http://schemas.microsoft.com/office/drawing/2014/main" id="{ECF7C9FD-CC06-4A98-B465-CE186EEE455D}"/>
              </a:ext>
            </a:extLst>
          </p:cNvPr>
          <p:cNvSpPr/>
          <p:nvPr/>
        </p:nvSpPr>
        <p:spPr>
          <a:xfrm>
            <a:off x="2117180" y="2989375"/>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28" name="Arrow: Up-Down 27">
            <a:extLst>
              <a:ext uri="{FF2B5EF4-FFF2-40B4-BE49-F238E27FC236}">
                <a16:creationId xmlns:a16="http://schemas.microsoft.com/office/drawing/2014/main" id="{A56720C7-1AE4-469F-B8CE-9189EA4B72B5}"/>
              </a:ext>
            </a:extLst>
          </p:cNvPr>
          <p:cNvSpPr/>
          <p:nvPr/>
        </p:nvSpPr>
        <p:spPr>
          <a:xfrm>
            <a:off x="1130101" y="2987028"/>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10" name="Arrow: Up-Down 9">
            <a:extLst>
              <a:ext uri="{FF2B5EF4-FFF2-40B4-BE49-F238E27FC236}">
                <a16:creationId xmlns:a16="http://schemas.microsoft.com/office/drawing/2014/main" id="{5F29ACC2-CE21-4A6B-8F18-46540FD78722}"/>
              </a:ext>
            </a:extLst>
          </p:cNvPr>
          <p:cNvSpPr/>
          <p:nvPr/>
        </p:nvSpPr>
        <p:spPr>
          <a:xfrm>
            <a:off x="3666973" y="2987028"/>
            <a:ext cx="75032" cy="1050396"/>
          </a:xfrm>
          <a:prstGeom prst="up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30" name="Arrow: Up-Down 29">
            <a:extLst>
              <a:ext uri="{FF2B5EF4-FFF2-40B4-BE49-F238E27FC236}">
                <a16:creationId xmlns:a16="http://schemas.microsoft.com/office/drawing/2014/main" id="{84C5C967-9DDE-404B-930E-54F527584DF4}"/>
              </a:ext>
            </a:extLst>
          </p:cNvPr>
          <p:cNvSpPr/>
          <p:nvPr/>
        </p:nvSpPr>
        <p:spPr>
          <a:xfrm>
            <a:off x="3404380" y="4318778"/>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31" name="Arrow: Up-Down 30">
            <a:extLst>
              <a:ext uri="{FF2B5EF4-FFF2-40B4-BE49-F238E27FC236}">
                <a16:creationId xmlns:a16="http://schemas.microsoft.com/office/drawing/2014/main" id="{39FFDC62-F42B-44BC-8058-E80EF00E0DAC}"/>
              </a:ext>
            </a:extLst>
          </p:cNvPr>
          <p:cNvSpPr/>
          <p:nvPr/>
        </p:nvSpPr>
        <p:spPr>
          <a:xfrm>
            <a:off x="2304756" y="4330498"/>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32" name="Arrow: Up-Down 31">
            <a:extLst>
              <a:ext uri="{FF2B5EF4-FFF2-40B4-BE49-F238E27FC236}">
                <a16:creationId xmlns:a16="http://schemas.microsoft.com/office/drawing/2014/main" id="{6B3A6DA6-6C57-4C21-84B1-BB9427A3DF46}"/>
              </a:ext>
            </a:extLst>
          </p:cNvPr>
          <p:cNvSpPr/>
          <p:nvPr/>
        </p:nvSpPr>
        <p:spPr>
          <a:xfrm>
            <a:off x="1108996" y="4330501"/>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11" name="Rectangle: Rounded Corners 10">
            <a:extLst>
              <a:ext uri="{FF2B5EF4-FFF2-40B4-BE49-F238E27FC236}">
                <a16:creationId xmlns:a16="http://schemas.microsoft.com/office/drawing/2014/main" id="{22B75666-BFF1-40E5-AC18-92D8089FC05B}"/>
              </a:ext>
            </a:extLst>
          </p:cNvPr>
          <p:cNvSpPr/>
          <p:nvPr/>
        </p:nvSpPr>
        <p:spPr>
          <a:xfrm>
            <a:off x="4149966" y="2039812"/>
            <a:ext cx="3826412" cy="2876840"/>
          </a:xfrm>
          <a:prstGeom prst="roundRect">
            <a:avLst/>
          </a:prstGeom>
          <a:solidFill>
            <a:schemeClr val="accent4"/>
          </a:solidFill>
          <a:ln>
            <a:solidFill>
              <a:schemeClr val="accent6"/>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FFC000"/>
              </a:solidFill>
            </a:endParaRPr>
          </a:p>
        </p:txBody>
      </p:sp>
      <p:sp>
        <p:nvSpPr>
          <p:cNvPr id="52" name="Rectangle: Rounded Corners 51">
            <a:extLst>
              <a:ext uri="{FF2B5EF4-FFF2-40B4-BE49-F238E27FC236}">
                <a16:creationId xmlns:a16="http://schemas.microsoft.com/office/drawing/2014/main" id="{7C4453B1-43E2-4B7B-8F25-41E3521DF0DC}"/>
              </a:ext>
            </a:extLst>
          </p:cNvPr>
          <p:cNvSpPr/>
          <p:nvPr/>
        </p:nvSpPr>
        <p:spPr>
          <a:xfrm>
            <a:off x="4471181" y="2093736"/>
            <a:ext cx="3235570" cy="295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rgbClr val="002060"/>
                </a:solidFill>
              </a:rPr>
              <a:t>Processor</a:t>
            </a:r>
            <a:r>
              <a:rPr lang="en-IN" sz="1400" dirty="0">
                <a:solidFill>
                  <a:srgbClr val="002060"/>
                </a:solidFill>
              </a:rPr>
              <a:t> </a:t>
            </a:r>
            <a:r>
              <a:rPr lang="en-IN" sz="1400" b="1" dirty="0">
                <a:solidFill>
                  <a:srgbClr val="002060"/>
                </a:solidFill>
              </a:rPr>
              <a:t>Core</a:t>
            </a:r>
          </a:p>
        </p:txBody>
      </p:sp>
      <p:sp>
        <p:nvSpPr>
          <p:cNvPr id="53" name="Rectangle 52">
            <a:extLst>
              <a:ext uri="{FF2B5EF4-FFF2-40B4-BE49-F238E27FC236}">
                <a16:creationId xmlns:a16="http://schemas.microsoft.com/office/drawing/2014/main" id="{C22F0D54-6488-41EC-89BB-1B6E7E57C2E7}"/>
              </a:ext>
            </a:extLst>
          </p:cNvPr>
          <p:cNvSpPr/>
          <p:nvPr/>
        </p:nvSpPr>
        <p:spPr>
          <a:xfrm>
            <a:off x="4471181" y="2628308"/>
            <a:ext cx="3235570" cy="2954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System Bus</a:t>
            </a:r>
          </a:p>
        </p:txBody>
      </p:sp>
      <p:sp>
        <p:nvSpPr>
          <p:cNvPr id="54" name="Rectangle: Rounded Corners 53">
            <a:extLst>
              <a:ext uri="{FF2B5EF4-FFF2-40B4-BE49-F238E27FC236}">
                <a16:creationId xmlns:a16="http://schemas.microsoft.com/office/drawing/2014/main" id="{17ADE12E-ED46-4143-91C8-079EF883AC98}"/>
              </a:ext>
            </a:extLst>
          </p:cNvPr>
          <p:cNvSpPr/>
          <p:nvPr/>
        </p:nvSpPr>
        <p:spPr>
          <a:xfrm>
            <a:off x="4471180" y="3317625"/>
            <a:ext cx="917007" cy="2954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Clock</a:t>
            </a:r>
          </a:p>
        </p:txBody>
      </p:sp>
      <p:sp>
        <p:nvSpPr>
          <p:cNvPr id="55" name="Rectangle: Rounded Corners 54">
            <a:extLst>
              <a:ext uri="{FF2B5EF4-FFF2-40B4-BE49-F238E27FC236}">
                <a16:creationId xmlns:a16="http://schemas.microsoft.com/office/drawing/2014/main" id="{B179E965-D94D-43BF-8C7F-42993227AD0D}"/>
              </a:ext>
            </a:extLst>
          </p:cNvPr>
          <p:cNvSpPr/>
          <p:nvPr/>
        </p:nvSpPr>
        <p:spPr>
          <a:xfrm>
            <a:off x="5467638" y="3315277"/>
            <a:ext cx="917007" cy="2954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RAM</a:t>
            </a:r>
          </a:p>
        </p:txBody>
      </p:sp>
      <p:sp>
        <p:nvSpPr>
          <p:cNvPr id="56" name="Rectangle: Rounded Corners 55">
            <a:extLst>
              <a:ext uri="{FF2B5EF4-FFF2-40B4-BE49-F238E27FC236}">
                <a16:creationId xmlns:a16="http://schemas.microsoft.com/office/drawing/2014/main" id="{3A2164B7-F4FD-4E37-ACA0-E5D66BA07A89}"/>
              </a:ext>
            </a:extLst>
          </p:cNvPr>
          <p:cNvSpPr/>
          <p:nvPr/>
        </p:nvSpPr>
        <p:spPr>
          <a:xfrm>
            <a:off x="6464094" y="3327000"/>
            <a:ext cx="1083216" cy="2719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Storage</a:t>
            </a:r>
          </a:p>
        </p:txBody>
      </p:sp>
      <p:sp>
        <p:nvSpPr>
          <p:cNvPr id="57" name="Rectangle: Rounded Corners 56">
            <a:extLst>
              <a:ext uri="{FF2B5EF4-FFF2-40B4-BE49-F238E27FC236}">
                <a16:creationId xmlns:a16="http://schemas.microsoft.com/office/drawing/2014/main" id="{01F15910-1AB8-44C6-9B88-F329831AF4E7}"/>
              </a:ext>
            </a:extLst>
          </p:cNvPr>
          <p:cNvSpPr/>
          <p:nvPr/>
        </p:nvSpPr>
        <p:spPr>
          <a:xfrm>
            <a:off x="4471181" y="3992874"/>
            <a:ext cx="3235570" cy="2954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Peripheral Bus</a:t>
            </a:r>
          </a:p>
        </p:txBody>
      </p:sp>
      <p:sp>
        <p:nvSpPr>
          <p:cNvPr id="58" name="Rectangle: Rounded Corners 57">
            <a:extLst>
              <a:ext uri="{FF2B5EF4-FFF2-40B4-BE49-F238E27FC236}">
                <a16:creationId xmlns:a16="http://schemas.microsoft.com/office/drawing/2014/main" id="{E7D6D16D-3DE2-47EB-8FDE-A0169A05DC3E}"/>
              </a:ext>
            </a:extLst>
          </p:cNvPr>
          <p:cNvSpPr/>
          <p:nvPr/>
        </p:nvSpPr>
        <p:spPr>
          <a:xfrm>
            <a:off x="4496968" y="4567307"/>
            <a:ext cx="949575" cy="281344"/>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rgbClr val="002060"/>
                </a:solidFill>
              </a:rPr>
              <a:t>I2C/SPI/USB</a:t>
            </a:r>
          </a:p>
        </p:txBody>
      </p:sp>
      <p:sp>
        <p:nvSpPr>
          <p:cNvPr id="59" name="Rectangle: Rounded Corners 58">
            <a:extLst>
              <a:ext uri="{FF2B5EF4-FFF2-40B4-BE49-F238E27FC236}">
                <a16:creationId xmlns:a16="http://schemas.microsoft.com/office/drawing/2014/main" id="{0DED000C-6225-45EC-8BF0-93428DCA1A97}"/>
              </a:ext>
            </a:extLst>
          </p:cNvPr>
          <p:cNvSpPr/>
          <p:nvPr/>
        </p:nvSpPr>
        <p:spPr>
          <a:xfrm>
            <a:off x="5662242" y="4564958"/>
            <a:ext cx="917007" cy="295421"/>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Ethernet</a:t>
            </a:r>
          </a:p>
        </p:txBody>
      </p:sp>
      <p:sp>
        <p:nvSpPr>
          <p:cNvPr id="60" name="Rectangle: Rounded Corners 59">
            <a:extLst>
              <a:ext uri="{FF2B5EF4-FFF2-40B4-BE49-F238E27FC236}">
                <a16:creationId xmlns:a16="http://schemas.microsoft.com/office/drawing/2014/main" id="{7AE978EC-8EF4-49F6-A7DC-45542B7D5D3D}"/>
              </a:ext>
            </a:extLst>
          </p:cNvPr>
          <p:cNvSpPr/>
          <p:nvPr/>
        </p:nvSpPr>
        <p:spPr>
          <a:xfrm>
            <a:off x="6771242" y="4576681"/>
            <a:ext cx="917007" cy="295421"/>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MMC</a:t>
            </a:r>
          </a:p>
        </p:txBody>
      </p:sp>
      <p:sp>
        <p:nvSpPr>
          <p:cNvPr id="61" name="Arrow: Up-Down 60">
            <a:extLst>
              <a:ext uri="{FF2B5EF4-FFF2-40B4-BE49-F238E27FC236}">
                <a16:creationId xmlns:a16="http://schemas.microsoft.com/office/drawing/2014/main" id="{AEA553AB-FD76-4354-AA0A-07CE070E6D77}"/>
              </a:ext>
            </a:extLst>
          </p:cNvPr>
          <p:cNvSpPr/>
          <p:nvPr/>
        </p:nvSpPr>
        <p:spPr>
          <a:xfrm>
            <a:off x="4879144" y="2389157"/>
            <a:ext cx="84407" cy="239151"/>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2" name="Arrow: Up-Down 61">
            <a:extLst>
              <a:ext uri="{FF2B5EF4-FFF2-40B4-BE49-F238E27FC236}">
                <a16:creationId xmlns:a16="http://schemas.microsoft.com/office/drawing/2014/main" id="{774C16A9-185E-486C-BA79-BD1779B37344}"/>
              </a:ext>
            </a:extLst>
          </p:cNvPr>
          <p:cNvSpPr/>
          <p:nvPr/>
        </p:nvSpPr>
        <p:spPr>
          <a:xfrm>
            <a:off x="7338645" y="2386809"/>
            <a:ext cx="84407" cy="239151"/>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3" name="Arrow: Up-Down 62">
            <a:extLst>
              <a:ext uri="{FF2B5EF4-FFF2-40B4-BE49-F238E27FC236}">
                <a16:creationId xmlns:a16="http://schemas.microsoft.com/office/drawing/2014/main" id="{1DF8B6C3-831F-4615-8529-734A581747A9}"/>
              </a:ext>
            </a:extLst>
          </p:cNvPr>
          <p:cNvSpPr/>
          <p:nvPr/>
        </p:nvSpPr>
        <p:spPr>
          <a:xfrm>
            <a:off x="6928330" y="2947173"/>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4" name="Arrow: Up-Down 63">
            <a:extLst>
              <a:ext uri="{FF2B5EF4-FFF2-40B4-BE49-F238E27FC236}">
                <a16:creationId xmlns:a16="http://schemas.microsoft.com/office/drawing/2014/main" id="{02823916-7B83-4240-A150-E6A1BA2ADBF8}"/>
              </a:ext>
            </a:extLst>
          </p:cNvPr>
          <p:cNvSpPr/>
          <p:nvPr/>
        </p:nvSpPr>
        <p:spPr>
          <a:xfrm>
            <a:off x="5927181" y="2944825"/>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5" name="Arrow: Up-Down 64">
            <a:extLst>
              <a:ext uri="{FF2B5EF4-FFF2-40B4-BE49-F238E27FC236}">
                <a16:creationId xmlns:a16="http://schemas.microsoft.com/office/drawing/2014/main" id="{D4B2EB88-EF20-4EC2-9ACA-D4F6CAE359EF}"/>
              </a:ext>
            </a:extLst>
          </p:cNvPr>
          <p:cNvSpPr/>
          <p:nvPr/>
        </p:nvSpPr>
        <p:spPr>
          <a:xfrm>
            <a:off x="4940102" y="2942478"/>
            <a:ext cx="84408" cy="379828"/>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6" name="Arrow: Up-Down 65">
            <a:extLst>
              <a:ext uri="{FF2B5EF4-FFF2-40B4-BE49-F238E27FC236}">
                <a16:creationId xmlns:a16="http://schemas.microsoft.com/office/drawing/2014/main" id="{CB130481-6447-4E9B-9722-35D4E95FC024}"/>
              </a:ext>
            </a:extLst>
          </p:cNvPr>
          <p:cNvSpPr/>
          <p:nvPr/>
        </p:nvSpPr>
        <p:spPr>
          <a:xfrm>
            <a:off x="7476974" y="2942478"/>
            <a:ext cx="75032" cy="1050396"/>
          </a:xfrm>
          <a:prstGeom prst="up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7" name="Arrow: Up-Down 66">
            <a:extLst>
              <a:ext uri="{FF2B5EF4-FFF2-40B4-BE49-F238E27FC236}">
                <a16:creationId xmlns:a16="http://schemas.microsoft.com/office/drawing/2014/main" id="{AD01DA2C-2E1D-4444-AD6A-8850FCE66D67}"/>
              </a:ext>
            </a:extLst>
          </p:cNvPr>
          <p:cNvSpPr/>
          <p:nvPr/>
        </p:nvSpPr>
        <p:spPr>
          <a:xfrm>
            <a:off x="7214381" y="4274228"/>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8" name="Arrow: Up-Down 67">
            <a:extLst>
              <a:ext uri="{FF2B5EF4-FFF2-40B4-BE49-F238E27FC236}">
                <a16:creationId xmlns:a16="http://schemas.microsoft.com/office/drawing/2014/main" id="{15FA4EA3-1A20-4D9A-8338-FE8D3EB72AC8}"/>
              </a:ext>
            </a:extLst>
          </p:cNvPr>
          <p:cNvSpPr/>
          <p:nvPr/>
        </p:nvSpPr>
        <p:spPr>
          <a:xfrm>
            <a:off x="6114757" y="4285948"/>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69" name="Arrow: Up-Down 68">
            <a:extLst>
              <a:ext uri="{FF2B5EF4-FFF2-40B4-BE49-F238E27FC236}">
                <a16:creationId xmlns:a16="http://schemas.microsoft.com/office/drawing/2014/main" id="{C211E1DF-1C85-40F0-B0CD-6D74AC706392}"/>
              </a:ext>
            </a:extLst>
          </p:cNvPr>
          <p:cNvSpPr/>
          <p:nvPr/>
        </p:nvSpPr>
        <p:spPr>
          <a:xfrm>
            <a:off x="4918997" y="4285951"/>
            <a:ext cx="93785" cy="290723"/>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002060"/>
              </a:solidFill>
            </a:endParaRPr>
          </a:p>
        </p:txBody>
      </p:sp>
      <p:sp>
        <p:nvSpPr>
          <p:cNvPr id="12" name="TextBox 11">
            <a:extLst>
              <a:ext uri="{FF2B5EF4-FFF2-40B4-BE49-F238E27FC236}">
                <a16:creationId xmlns:a16="http://schemas.microsoft.com/office/drawing/2014/main" id="{0937BB37-AEDE-4B9D-9693-C5797C0872CE}"/>
              </a:ext>
            </a:extLst>
          </p:cNvPr>
          <p:cNvSpPr txBox="1"/>
          <p:nvPr/>
        </p:nvSpPr>
        <p:spPr>
          <a:xfrm>
            <a:off x="801858" y="5176908"/>
            <a:ext cx="2940144" cy="461665"/>
          </a:xfrm>
          <a:prstGeom prst="rect">
            <a:avLst/>
          </a:prstGeom>
          <a:noFill/>
        </p:spPr>
        <p:txBody>
          <a:bodyPr wrap="square" rtlCol="0">
            <a:spAutoFit/>
          </a:bodyPr>
          <a:lstStyle/>
          <a:p>
            <a:pPr algn="ctr"/>
            <a:r>
              <a:rPr lang="en-IN" sz="2400" b="1" u="sng" dirty="0">
                <a:solidFill>
                  <a:srgbClr val="FFC000"/>
                </a:solidFill>
              </a:rPr>
              <a:t>Microprocessor</a:t>
            </a:r>
          </a:p>
        </p:txBody>
      </p:sp>
      <p:sp>
        <p:nvSpPr>
          <p:cNvPr id="71" name="TextBox 70">
            <a:extLst>
              <a:ext uri="{FF2B5EF4-FFF2-40B4-BE49-F238E27FC236}">
                <a16:creationId xmlns:a16="http://schemas.microsoft.com/office/drawing/2014/main" id="{145A46A3-968E-4DBA-BE4C-32B10EB1C803}"/>
              </a:ext>
            </a:extLst>
          </p:cNvPr>
          <p:cNvSpPr txBox="1"/>
          <p:nvPr/>
        </p:nvSpPr>
        <p:spPr>
          <a:xfrm>
            <a:off x="4581374" y="5188628"/>
            <a:ext cx="3209783" cy="461665"/>
          </a:xfrm>
          <a:prstGeom prst="rect">
            <a:avLst/>
          </a:prstGeom>
          <a:noFill/>
        </p:spPr>
        <p:txBody>
          <a:bodyPr wrap="square" rtlCol="0">
            <a:spAutoFit/>
          </a:bodyPr>
          <a:lstStyle/>
          <a:p>
            <a:pPr algn="ctr"/>
            <a:r>
              <a:rPr lang="en-IN" sz="2400" b="1" u="sng" dirty="0">
                <a:solidFill>
                  <a:srgbClr val="FFC000"/>
                </a:solidFill>
              </a:rPr>
              <a:t>Microcontroller</a:t>
            </a:r>
          </a:p>
        </p:txBody>
      </p:sp>
      <p:sp>
        <p:nvSpPr>
          <p:cNvPr id="70" name="TextBox 69">
            <a:extLst>
              <a:ext uri="{FF2B5EF4-FFF2-40B4-BE49-F238E27FC236}">
                <a16:creationId xmlns:a16="http://schemas.microsoft.com/office/drawing/2014/main" id="{E4DB075D-3744-432F-9441-28DAA003B34C}"/>
              </a:ext>
            </a:extLst>
          </p:cNvPr>
          <p:cNvSpPr txBox="1"/>
          <p:nvPr/>
        </p:nvSpPr>
        <p:spPr>
          <a:xfrm>
            <a:off x="8876719" y="5172212"/>
            <a:ext cx="2527495" cy="461665"/>
          </a:xfrm>
          <a:prstGeom prst="rect">
            <a:avLst/>
          </a:prstGeom>
          <a:noFill/>
        </p:spPr>
        <p:txBody>
          <a:bodyPr wrap="square" rtlCol="0">
            <a:spAutoFit/>
          </a:bodyPr>
          <a:lstStyle/>
          <a:p>
            <a:pPr algn="ctr"/>
            <a:r>
              <a:rPr lang="en-IN" sz="2400" b="1" u="sng" dirty="0">
                <a:solidFill>
                  <a:srgbClr val="FFC000"/>
                </a:solidFill>
              </a:rPr>
              <a:t>SoC</a:t>
            </a:r>
          </a:p>
        </p:txBody>
      </p:sp>
      <p:pic>
        <p:nvPicPr>
          <p:cNvPr id="44" name="Picture 43">
            <a:extLst>
              <a:ext uri="{FF2B5EF4-FFF2-40B4-BE49-F238E27FC236}">
                <a16:creationId xmlns:a16="http://schemas.microsoft.com/office/drawing/2014/main" id="{113F13E6-6252-46D5-9A7C-4439E60E8866}"/>
              </a:ext>
            </a:extLst>
          </p:cNvPr>
          <p:cNvPicPr>
            <a:picLocks noChangeAspect="1"/>
          </p:cNvPicPr>
          <p:nvPr/>
        </p:nvPicPr>
        <p:blipFill>
          <a:blip r:embed="rId2"/>
          <a:stretch>
            <a:fillRect/>
          </a:stretch>
        </p:blipFill>
        <p:spPr>
          <a:xfrm>
            <a:off x="8204751" y="2065784"/>
            <a:ext cx="3666614" cy="2843389"/>
          </a:xfrm>
          <a:prstGeom prst="rect">
            <a:avLst/>
          </a:prstGeom>
          <a:effectLst>
            <a:outerShdw blurRad="50800" dist="50800" dir="5400000" algn="ctr" rotWithShape="0">
              <a:srgbClr val="000000"/>
            </a:outerShdw>
            <a:softEdge rad="88900"/>
          </a:effectLst>
        </p:spPr>
      </p:pic>
    </p:spTree>
    <p:extLst>
      <p:ext uri="{BB962C8B-B14F-4D97-AF65-F5344CB8AC3E}">
        <p14:creationId xmlns:p14="http://schemas.microsoft.com/office/powerpoint/2010/main" val="19433758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4A50C0-731B-4B5A-A0E6-8D1E05F1FE4C}"/>
              </a:ext>
            </a:extLst>
          </p:cNvPr>
          <p:cNvSpPr/>
          <p:nvPr/>
        </p:nvSpPr>
        <p:spPr>
          <a:xfrm>
            <a:off x="1153551" y="327135"/>
            <a:ext cx="10578905" cy="5970865"/>
          </a:xfrm>
          <a:prstGeom prst="rect">
            <a:avLst/>
          </a:prstGeom>
        </p:spPr>
        <p:txBody>
          <a:bodyPr wrap="square">
            <a:spAutoFit/>
          </a:bodyPr>
          <a:lstStyle/>
          <a:p>
            <a:r>
              <a:rPr lang="en-IN" sz="2400" i="1" dirty="0">
                <a:solidFill>
                  <a:srgbClr val="FFC000"/>
                </a:solidFill>
                <a:latin typeface="TimesNewRomanPS-ItalicMT"/>
              </a:rPr>
              <a:t>Nested Vectored Interrupt Controller </a:t>
            </a:r>
            <a:r>
              <a:rPr lang="en-IN" sz="2400" dirty="0">
                <a:solidFill>
                  <a:srgbClr val="FFC000"/>
                </a:solidFill>
                <a:latin typeface="TimesNewRomanPSMT"/>
              </a:rPr>
              <a:t>(NVIC) closely integrated with the processor core to achieve low-latency interrupt processing. </a:t>
            </a:r>
          </a:p>
          <a:p>
            <a:r>
              <a:rPr lang="en-IN" b="1" dirty="0">
                <a:solidFill>
                  <a:srgbClr val="FFC000"/>
                </a:solidFill>
                <a:latin typeface="TimesNewRomanPSMT"/>
              </a:rPr>
              <a:t>Features include:</a:t>
            </a:r>
          </a:p>
          <a:p>
            <a:pPr marL="285750" indent="-285750">
              <a:buFont typeface="Wingdings" panose="05000000000000000000" pitchFamily="2" charset="2"/>
              <a:buChar char="Ø"/>
            </a:pPr>
            <a:r>
              <a:rPr lang="en-IN" dirty="0">
                <a:solidFill>
                  <a:srgbClr val="FFFF00"/>
                </a:solidFill>
                <a:latin typeface="TimesNewRomanPSMT"/>
              </a:rPr>
              <a:t>External interrupts, configurable from 1 to 240.</a:t>
            </a:r>
          </a:p>
          <a:p>
            <a:pPr marL="285750" indent="-285750">
              <a:buFont typeface="Wingdings" panose="05000000000000000000" pitchFamily="2" charset="2"/>
              <a:buChar char="Ø"/>
            </a:pPr>
            <a:r>
              <a:rPr lang="en-IN" dirty="0">
                <a:solidFill>
                  <a:srgbClr val="FFFF00"/>
                </a:solidFill>
                <a:latin typeface="TimesNewRomanPSMT"/>
              </a:rPr>
              <a:t>Bits of priority, configurable from 3 to 8.</a:t>
            </a:r>
          </a:p>
          <a:p>
            <a:pPr marL="285750" indent="-285750">
              <a:buFont typeface="Wingdings" panose="05000000000000000000" pitchFamily="2" charset="2"/>
              <a:buChar char="Ø"/>
            </a:pPr>
            <a:r>
              <a:rPr lang="en-IN" dirty="0">
                <a:solidFill>
                  <a:srgbClr val="FFFF00"/>
                </a:solidFill>
                <a:latin typeface="TimesNewRomanPSMT"/>
              </a:rPr>
              <a:t>Dynamic reprioritization of interrupts.</a:t>
            </a:r>
          </a:p>
          <a:p>
            <a:pPr marL="285750" indent="-285750">
              <a:buFont typeface="Wingdings" panose="05000000000000000000" pitchFamily="2" charset="2"/>
              <a:buChar char="Ø"/>
            </a:pPr>
            <a:r>
              <a:rPr lang="en-IN" dirty="0">
                <a:solidFill>
                  <a:srgbClr val="FFFF00"/>
                </a:solidFill>
                <a:latin typeface="TimesNewRomanPSMT"/>
              </a:rPr>
              <a:t>Priority grouping. This enables selection of </a:t>
            </a:r>
            <a:r>
              <a:rPr lang="en-IN" dirty="0" err="1">
                <a:solidFill>
                  <a:srgbClr val="FFFF00"/>
                </a:solidFill>
                <a:latin typeface="TimesNewRomanPSMT"/>
              </a:rPr>
              <a:t>preempting</a:t>
            </a:r>
            <a:r>
              <a:rPr lang="en-IN" dirty="0">
                <a:solidFill>
                  <a:srgbClr val="FFFF00"/>
                </a:solidFill>
                <a:latin typeface="TimesNewRomanPSMT"/>
              </a:rPr>
              <a:t> interrupt levels and non pre-empting interrupt levels.</a:t>
            </a:r>
          </a:p>
          <a:p>
            <a:pPr marL="285750" indent="-285750">
              <a:buFont typeface="Wingdings" panose="05000000000000000000" pitchFamily="2" charset="2"/>
              <a:buChar char="Ø"/>
            </a:pPr>
            <a:r>
              <a:rPr lang="en-IN" dirty="0">
                <a:solidFill>
                  <a:srgbClr val="FFFF00"/>
                </a:solidFill>
                <a:latin typeface="TimesNewRomanPSMT"/>
              </a:rPr>
              <a:t>Support for tail-chaining and late arrival of interrupts. This enables back-to-back interrupt processing without the overhead of state saving and restoration between interrupts.</a:t>
            </a:r>
          </a:p>
          <a:p>
            <a:pPr marL="285750" indent="-285750">
              <a:buFont typeface="Wingdings" panose="05000000000000000000" pitchFamily="2" charset="2"/>
              <a:buChar char="Ø"/>
            </a:pPr>
            <a:r>
              <a:rPr lang="en-IN" dirty="0">
                <a:solidFill>
                  <a:srgbClr val="FFFF00"/>
                </a:solidFill>
                <a:latin typeface="TimesNewRomanPSMT"/>
              </a:rPr>
              <a:t>Processor state automatically saved on interrupt entry, and restored on interrupt exit, with no instruction overhead.</a:t>
            </a:r>
          </a:p>
          <a:p>
            <a:pPr marL="285750" indent="-285750">
              <a:buFont typeface="Wingdings" panose="05000000000000000000" pitchFamily="2" charset="2"/>
              <a:buChar char="Ø"/>
            </a:pPr>
            <a:r>
              <a:rPr lang="en-IN" dirty="0">
                <a:solidFill>
                  <a:srgbClr val="FFFF00"/>
                </a:solidFill>
                <a:latin typeface="TimesNewRomanPSMT"/>
              </a:rPr>
              <a:t>Optional </a:t>
            </a:r>
            <a:r>
              <a:rPr lang="en-IN" i="1" dirty="0">
                <a:solidFill>
                  <a:srgbClr val="FFFF00"/>
                </a:solidFill>
                <a:latin typeface="TimesNewRomanPS-ItalicMT"/>
              </a:rPr>
              <a:t>Wake-up Interrupt Controller </a:t>
            </a:r>
            <a:r>
              <a:rPr lang="en-IN" dirty="0">
                <a:solidFill>
                  <a:srgbClr val="FFFF00"/>
                </a:solidFill>
                <a:latin typeface="TimesNewRomanPSMT"/>
              </a:rPr>
              <a:t>(WIC), providing ultra-low-power sleep mode support.</a:t>
            </a:r>
          </a:p>
          <a:p>
            <a:pPr marL="285750" indent="-285750">
              <a:buFont typeface="Wingdings" panose="05000000000000000000" pitchFamily="2" charset="2"/>
              <a:buChar char="Ø"/>
            </a:pPr>
            <a:endParaRPr lang="en-IN" dirty="0">
              <a:latin typeface="TimesNewRomanPSMT"/>
            </a:endParaRPr>
          </a:p>
          <a:p>
            <a:r>
              <a:rPr lang="en-IN" sz="2800" dirty="0">
                <a:solidFill>
                  <a:srgbClr val="FFC000"/>
                </a:solidFill>
              </a:rPr>
              <a:t>Bus interfaces:</a:t>
            </a:r>
          </a:p>
          <a:p>
            <a:pPr marL="285750" indent="-285750">
              <a:buFont typeface="Wingdings" panose="05000000000000000000" pitchFamily="2" charset="2"/>
              <a:buChar char="Ø"/>
            </a:pPr>
            <a:r>
              <a:rPr lang="en-IN" dirty="0">
                <a:solidFill>
                  <a:srgbClr val="FFFF00"/>
                </a:solidFill>
              </a:rPr>
              <a:t>Three </a:t>
            </a:r>
            <a:r>
              <a:rPr lang="en-IN" i="1" dirty="0">
                <a:solidFill>
                  <a:srgbClr val="FFFF00"/>
                </a:solidFill>
              </a:rPr>
              <a:t>Advanced High-performance Bus-Lite </a:t>
            </a:r>
            <a:r>
              <a:rPr lang="en-IN" dirty="0">
                <a:solidFill>
                  <a:srgbClr val="FFFF00"/>
                </a:solidFill>
              </a:rPr>
              <a:t>(AHB-Lite) interfaces: </a:t>
            </a:r>
            <a:r>
              <a:rPr lang="en-IN" dirty="0" err="1">
                <a:solidFill>
                  <a:srgbClr val="FFFF00"/>
                </a:solidFill>
              </a:rPr>
              <a:t>ICode</a:t>
            </a:r>
            <a:r>
              <a:rPr lang="en-IN" dirty="0">
                <a:solidFill>
                  <a:srgbClr val="FFFF00"/>
                </a:solidFill>
              </a:rPr>
              <a:t>, </a:t>
            </a:r>
            <a:r>
              <a:rPr lang="en-IN" dirty="0" err="1">
                <a:solidFill>
                  <a:srgbClr val="FFFF00"/>
                </a:solidFill>
              </a:rPr>
              <a:t>DCode</a:t>
            </a:r>
            <a:r>
              <a:rPr lang="en-IN" dirty="0">
                <a:solidFill>
                  <a:srgbClr val="FFFF00"/>
                </a:solidFill>
              </a:rPr>
              <a:t>, and System bus interfaces.</a:t>
            </a:r>
          </a:p>
          <a:p>
            <a:pPr marL="285750" indent="-285750">
              <a:buFont typeface="Wingdings" panose="05000000000000000000" pitchFamily="2" charset="2"/>
              <a:buChar char="Ø"/>
            </a:pPr>
            <a:r>
              <a:rPr lang="en-IN" i="1" dirty="0">
                <a:solidFill>
                  <a:srgbClr val="FFFF00"/>
                </a:solidFill>
              </a:rPr>
              <a:t>Private Peripheral Bus </a:t>
            </a:r>
            <a:r>
              <a:rPr lang="en-IN" dirty="0">
                <a:solidFill>
                  <a:srgbClr val="FFFF00"/>
                </a:solidFill>
              </a:rPr>
              <a:t>(PPB) based on </a:t>
            </a:r>
            <a:r>
              <a:rPr lang="en-IN" i="1" dirty="0">
                <a:solidFill>
                  <a:srgbClr val="FFFF00"/>
                </a:solidFill>
              </a:rPr>
              <a:t>Advanced Peripheral Bus </a:t>
            </a:r>
            <a:r>
              <a:rPr lang="en-IN" dirty="0">
                <a:solidFill>
                  <a:srgbClr val="FFFF00"/>
                </a:solidFill>
              </a:rPr>
              <a:t>(APB) interface.</a:t>
            </a:r>
          </a:p>
          <a:p>
            <a:pPr marL="285750" indent="-285750">
              <a:buFont typeface="Wingdings" panose="05000000000000000000" pitchFamily="2" charset="2"/>
              <a:buChar char="Ø"/>
            </a:pPr>
            <a:r>
              <a:rPr lang="en-IN" dirty="0">
                <a:solidFill>
                  <a:srgbClr val="FFFF00"/>
                </a:solidFill>
              </a:rPr>
              <a:t>Bit-band support that includes atomic bit-band write and read operations.</a:t>
            </a:r>
          </a:p>
          <a:p>
            <a:pPr marL="285750" indent="-285750">
              <a:buFont typeface="Wingdings" panose="05000000000000000000" pitchFamily="2" charset="2"/>
              <a:buChar char="Ø"/>
            </a:pPr>
            <a:r>
              <a:rPr lang="en-IN" dirty="0">
                <a:solidFill>
                  <a:srgbClr val="FFFF00"/>
                </a:solidFill>
              </a:rPr>
              <a:t>Memory access alignment.</a:t>
            </a:r>
          </a:p>
          <a:p>
            <a:pPr marL="285750" indent="-285750">
              <a:buFont typeface="Wingdings" panose="05000000000000000000" pitchFamily="2" charset="2"/>
              <a:buChar char="Ø"/>
            </a:pPr>
            <a:r>
              <a:rPr lang="en-IN" dirty="0">
                <a:solidFill>
                  <a:srgbClr val="FFFF00"/>
                </a:solidFill>
              </a:rPr>
              <a:t>Write buffer for buffering of write data.</a:t>
            </a:r>
          </a:p>
          <a:p>
            <a:pPr marL="285750" indent="-285750">
              <a:buFont typeface="Wingdings" panose="05000000000000000000" pitchFamily="2" charset="2"/>
              <a:buChar char="Ø"/>
            </a:pPr>
            <a:r>
              <a:rPr lang="en-IN" dirty="0">
                <a:solidFill>
                  <a:srgbClr val="FFFF00"/>
                </a:solidFill>
              </a:rPr>
              <a:t>Exclusive access transfers for multiprocessor systems.</a:t>
            </a:r>
          </a:p>
        </p:txBody>
      </p:sp>
    </p:spTree>
    <p:extLst>
      <p:ext uri="{BB962C8B-B14F-4D97-AF65-F5344CB8AC3E}">
        <p14:creationId xmlns:p14="http://schemas.microsoft.com/office/powerpoint/2010/main" val="3806151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3BDA8-8C94-4152-8B65-C1E13A08F5A1}"/>
              </a:ext>
            </a:extLst>
          </p:cNvPr>
          <p:cNvSpPr/>
          <p:nvPr/>
        </p:nvSpPr>
        <p:spPr>
          <a:xfrm>
            <a:off x="1069146" y="219775"/>
            <a:ext cx="10325685" cy="5755422"/>
          </a:xfrm>
          <a:prstGeom prst="rect">
            <a:avLst/>
          </a:prstGeom>
        </p:spPr>
        <p:txBody>
          <a:bodyPr wrap="square">
            <a:spAutoFit/>
          </a:bodyPr>
          <a:lstStyle/>
          <a:p>
            <a:r>
              <a:rPr lang="en-IN" sz="3200" dirty="0">
                <a:solidFill>
                  <a:srgbClr val="FFC000"/>
                </a:solidFill>
                <a:latin typeface="TimesNewRomanPSMT"/>
              </a:rPr>
              <a:t>Low-cost debug solution that features:</a:t>
            </a:r>
          </a:p>
          <a:p>
            <a:pPr marL="285750" indent="-285750">
              <a:buFont typeface="Wingdings" panose="05000000000000000000" pitchFamily="2" charset="2"/>
              <a:buChar char="Ø"/>
            </a:pPr>
            <a:r>
              <a:rPr lang="en-IN" sz="2400" dirty="0">
                <a:solidFill>
                  <a:srgbClr val="FFFF00"/>
                </a:solidFill>
              </a:rPr>
              <a:t>Debug access to all memory and registers in the system, including access to memory-mapped devices, access to internal core registers when the core is halted, and access to debug control registers even while </a:t>
            </a:r>
            <a:r>
              <a:rPr lang="en-IN" sz="2400" b="1" dirty="0" err="1">
                <a:solidFill>
                  <a:srgbClr val="FFFF00"/>
                </a:solidFill>
              </a:rPr>
              <a:t>SYSRESETn</a:t>
            </a:r>
            <a:r>
              <a:rPr lang="en-IN" sz="2400" b="1" dirty="0">
                <a:solidFill>
                  <a:srgbClr val="FFFF00"/>
                </a:solidFill>
              </a:rPr>
              <a:t> </a:t>
            </a:r>
            <a:r>
              <a:rPr lang="en-IN" sz="2400" dirty="0">
                <a:solidFill>
                  <a:srgbClr val="FFFF00"/>
                </a:solidFill>
              </a:rPr>
              <a:t>is asserted.</a:t>
            </a:r>
          </a:p>
          <a:p>
            <a:pPr marL="285750" indent="-285750">
              <a:buFont typeface="Wingdings" panose="05000000000000000000" pitchFamily="2" charset="2"/>
              <a:buChar char="Ø"/>
            </a:pPr>
            <a:r>
              <a:rPr lang="en-IN" sz="2400" i="1" dirty="0">
                <a:solidFill>
                  <a:srgbClr val="FFFF00"/>
                </a:solidFill>
              </a:rPr>
              <a:t>Serial Wire Debug Port </a:t>
            </a:r>
            <a:r>
              <a:rPr lang="en-IN" sz="2400" dirty="0">
                <a:solidFill>
                  <a:srgbClr val="FFFF00"/>
                </a:solidFill>
              </a:rPr>
              <a:t>(SW-DP) or </a:t>
            </a:r>
            <a:r>
              <a:rPr lang="en-IN" sz="2400" i="1" dirty="0">
                <a:solidFill>
                  <a:srgbClr val="FFFF00"/>
                </a:solidFill>
              </a:rPr>
              <a:t>Serial Wire JTAG Debug Port </a:t>
            </a:r>
            <a:r>
              <a:rPr lang="en-IN" sz="2400" dirty="0">
                <a:solidFill>
                  <a:srgbClr val="FFFF00"/>
                </a:solidFill>
              </a:rPr>
              <a:t>(SWJ-DP) debug access.</a:t>
            </a:r>
          </a:p>
          <a:p>
            <a:pPr marL="285750" indent="-285750">
              <a:buFont typeface="Wingdings" panose="05000000000000000000" pitchFamily="2" charset="2"/>
              <a:buChar char="Ø"/>
            </a:pPr>
            <a:r>
              <a:rPr lang="en-IN" sz="2400" dirty="0">
                <a:solidFill>
                  <a:srgbClr val="FFFF00"/>
                </a:solidFill>
              </a:rPr>
              <a:t>Optional </a:t>
            </a:r>
            <a:r>
              <a:rPr lang="en-IN" sz="2400" i="1" dirty="0">
                <a:solidFill>
                  <a:srgbClr val="FFFF00"/>
                </a:solidFill>
              </a:rPr>
              <a:t>Flash Patch and Breakpoint </a:t>
            </a:r>
            <a:r>
              <a:rPr lang="en-IN" sz="2400" dirty="0">
                <a:solidFill>
                  <a:srgbClr val="FFFF00"/>
                </a:solidFill>
              </a:rPr>
              <a:t>(FPB) unit for implementing breakpoints and code patches.</a:t>
            </a:r>
          </a:p>
          <a:p>
            <a:pPr marL="285750" indent="-285750">
              <a:buFont typeface="Wingdings" panose="05000000000000000000" pitchFamily="2" charset="2"/>
              <a:buChar char="Ø"/>
            </a:pPr>
            <a:r>
              <a:rPr lang="en-IN" sz="2400" dirty="0">
                <a:solidFill>
                  <a:srgbClr val="FFFF00"/>
                </a:solidFill>
              </a:rPr>
              <a:t>Optional </a:t>
            </a:r>
            <a:r>
              <a:rPr lang="en-IN" sz="2400" i="1" dirty="0">
                <a:solidFill>
                  <a:srgbClr val="FFFF00"/>
                </a:solidFill>
              </a:rPr>
              <a:t>Data Watchpoint and Trace </a:t>
            </a:r>
            <a:r>
              <a:rPr lang="en-IN" sz="2400" dirty="0">
                <a:solidFill>
                  <a:srgbClr val="FFFF00"/>
                </a:solidFill>
              </a:rPr>
              <a:t>(DWT) unit for implementing watchpoints, data tracing, and system profiling.</a:t>
            </a:r>
          </a:p>
          <a:p>
            <a:pPr marL="285750" indent="-285750">
              <a:buFont typeface="Wingdings" panose="05000000000000000000" pitchFamily="2" charset="2"/>
              <a:buChar char="Ø"/>
            </a:pPr>
            <a:r>
              <a:rPr lang="en-IN" sz="2400" dirty="0">
                <a:solidFill>
                  <a:srgbClr val="FFFF00"/>
                </a:solidFill>
              </a:rPr>
              <a:t>Optional </a:t>
            </a:r>
            <a:r>
              <a:rPr lang="en-IN" sz="2400" i="1" dirty="0">
                <a:solidFill>
                  <a:srgbClr val="FFFF00"/>
                </a:solidFill>
              </a:rPr>
              <a:t>Instrumentation Trace </a:t>
            </a:r>
            <a:r>
              <a:rPr lang="en-IN" sz="2400" i="1" dirty="0" err="1">
                <a:solidFill>
                  <a:srgbClr val="FFFF00"/>
                </a:solidFill>
              </a:rPr>
              <a:t>Macrocell</a:t>
            </a:r>
            <a:r>
              <a:rPr lang="en-IN" sz="2400" i="1" dirty="0">
                <a:solidFill>
                  <a:srgbClr val="FFFF00"/>
                </a:solidFill>
              </a:rPr>
              <a:t> </a:t>
            </a:r>
            <a:r>
              <a:rPr lang="en-IN" sz="2400" dirty="0">
                <a:solidFill>
                  <a:srgbClr val="FFFF00"/>
                </a:solidFill>
              </a:rPr>
              <a:t>(ITM) for support of </a:t>
            </a:r>
            <a:r>
              <a:rPr lang="en-IN" sz="2400" dirty="0" err="1">
                <a:solidFill>
                  <a:srgbClr val="FFFF00"/>
                </a:solidFill>
              </a:rPr>
              <a:t>printf</a:t>
            </a:r>
            <a:r>
              <a:rPr lang="en-IN" sz="2400" dirty="0">
                <a:solidFill>
                  <a:srgbClr val="FFFF00"/>
                </a:solidFill>
              </a:rPr>
              <a:t>() style debugging.</a:t>
            </a:r>
          </a:p>
          <a:p>
            <a:pPr marL="285750" indent="-285750">
              <a:buFont typeface="Wingdings" panose="05000000000000000000" pitchFamily="2" charset="2"/>
              <a:buChar char="Ø"/>
            </a:pPr>
            <a:r>
              <a:rPr lang="en-IN" sz="2400" dirty="0">
                <a:solidFill>
                  <a:srgbClr val="FFFF00"/>
                </a:solidFill>
              </a:rPr>
              <a:t>Optional </a:t>
            </a:r>
            <a:r>
              <a:rPr lang="en-IN" sz="2400" i="1" dirty="0">
                <a:solidFill>
                  <a:srgbClr val="FFFF00"/>
                </a:solidFill>
              </a:rPr>
              <a:t>Trace Port Interface Unit </a:t>
            </a:r>
            <a:r>
              <a:rPr lang="en-IN" sz="2400" dirty="0">
                <a:solidFill>
                  <a:srgbClr val="FFFF00"/>
                </a:solidFill>
              </a:rPr>
              <a:t>(TPIU) for bridging to a </a:t>
            </a:r>
            <a:r>
              <a:rPr lang="en-IN" sz="2400" i="1" dirty="0">
                <a:solidFill>
                  <a:srgbClr val="FFFF00"/>
                </a:solidFill>
              </a:rPr>
              <a:t>Trace Port Analyzer </a:t>
            </a:r>
            <a:r>
              <a:rPr lang="en-IN" sz="2400" dirty="0">
                <a:solidFill>
                  <a:srgbClr val="FFFF00"/>
                </a:solidFill>
              </a:rPr>
              <a:t>(TPA), including </a:t>
            </a:r>
            <a:r>
              <a:rPr lang="en-IN" sz="2400" i="1" dirty="0">
                <a:solidFill>
                  <a:srgbClr val="FFFF00"/>
                </a:solidFill>
              </a:rPr>
              <a:t>Single Wire Output </a:t>
            </a:r>
            <a:r>
              <a:rPr lang="en-IN" sz="2400" dirty="0">
                <a:solidFill>
                  <a:srgbClr val="FFFF00"/>
                </a:solidFill>
              </a:rPr>
              <a:t>(SWO) mode.</a:t>
            </a:r>
          </a:p>
          <a:p>
            <a:pPr marL="285750" indent="-285750">
              <a:buFont typeface="Wingdings" panose="05000000000000000000" pitchFamily="2" charset="2"/>
              <a:buChar char="Ø"/>
            </a:pPr>
            <a:r>
              <a:rPr lang="en-IN" sz="2400" dirty="0">
                <a:solidFill>
                  <a:srgbClr val="FFFF00"/>
                </a:solidFill>
              </a:rPr>
              <a:t>Optional </a:t>
            </a:r>
            <a:r>
              <a:rPr lang="en-IN" sz="2400" i="1" dirty="0">
                <a:solidFill>
                  <a:srgbClr val="FFFF00"/>
                </a:solidFill>
              </a:rPr>
              <a:t>Embedded Trace </a:t>
            </a:r>
            <a:r>
              <a:rPr lang="en-IN" sz="2400" i="1" dirty="0" err="1">
                <a:solidFill>
                  <a:srgbClr val="FFFF00"/>
                </a:solidFill>
              </a:rPr>
              <a:t>Macrocell</a:t>
            </a:r>
            <a:r>
              <a:rPr lang="en-IN" sz="2400" i="1" dirty="0">
                <a:solidFill>
                  <a:srgbClr val="FFFF00"/>
                </a:solidFill>
              </a:rPr>
              <a:t> </a:t>
            </a:r>
            <a:r>
              <a:rPr lang="en-IN" sz="2400" dirty="0">
                <a:solidFill>
                  <a:srgbClr val="FFFF00"/>
                </a:solidFill>
              </a:rPr>
              <a:t>(ETM) for instruction trace.</a:t>
            </a:r>
          </a:p>
        </p:txBody>
      </p:sp>
    </p:spTree>
    <p:extLst>
      <p:ext uri="{BB962C8B-B14F-4D97-AF65-F5344CB8AC3E}">
        <p14:creationId xmlns:p14="http://schemas.microsoft.com/office/powerpoint/2010/main" val="2294295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753B-B9F7-432F-B30B-4DC0A4D0D0C9}"/>
              </a:ext>
            </a:extLst>
          </p:cNvPr>
          <p:cNvSpPr>
            <a:spLocks noGrp="1"/>
          </p:cNvSpPr>
          <p:nvPr>
            <p:ph type="title"/>
          </p:nvPr>
        </p:nvSpPr>
        <p:spPr>
          <a:xfrm>
            <a:off x="1563444" y="4782555"/>
            <a:ext cx="9905998" cy="1478570"/>
          </a:xfrm>
        </p:spPr>
        <p:txBody>
          <a:bodyPr/>
          <a:lstStyle/>
          <a:p>
            <a:pPr algn="r"/>
            <a:r>
              <a:rPr lang="en-IN" dirty="0">
                <a:solidFill>
                  <a:srgbClr val="FFC000"/>
                </a:solidFill>
              </a:rPr>
              <a:t>STM32 Microcontroller</a:t>
            </a:r>
            <a:endParaRPr lang="en-IN" b="1" dirty="0">
              <a:solidFill>
                <a:srgbClr val="FFC000"/>
              </a:solidFill>
            </a:endParaRPr>
          </a:p>
        </p:txBody>
      </p:sp>
    </p:spTree>
    <p:extLst>
      <p:ext uri="{BB962C8B-B14F-4D97-AF65-F5344CB8AC3E}">
        <p14:creationId xmlns:p14="http://schemas.microsoft.com/office/powerpoint/2010/main" val="1791440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tm32f446re nucleo board details">
            <a:extLst>
              <a:ext uri="{FF2B5EF4-FFF2-40B4-BE49-F238E27FC236}">
                <a16:creationId xmlns:a16="http://schemas.microsoft.com/office/drawing/2014/main" id="{5F3350D5-58CA-4C22-8FB5-5A035B47A6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9649" y="820378"/>
            <a:ext cx="9144000" cy="58055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5041F4-7FD2-46E1-875B-57143934A2BF}"/>
              </a:ext>
            </a:extLst>
          </p:cNvPr>
          <p:cNvSpPr txBox="1"/>
          <p:nvPr/>
        </p:nvSpPr>
        <p:spPr>
          <a:xfrm>
            <a:off x="2700997" y="225081"/>
            <a:ext cx="6752492" cy="461665"/>
          </a:xfrm>
          <a:prstGeom prst="rect">
            <a:avLst/>
          </a:prstGeom>
          <a:noFill/>
        </p:spPr>
        <p:txBody>
          <a:bodyPr wrap="square" rtlCol="0">
            <a:spAutoFit/>
          </a:bodyPr>
          <a:lstStyle/>
          <a:p>
            <a:pPr algn="ctr"/>
            <a:r>
              <a:rPr lang="en-IN" sz="2400" b="1" u="sng" dirty="0">
                <a:solidFill>
                  <a:srgbClr val="FFC000"/>
                </a:solidFill>
              </a:rPr>
              <a:t>STM32F446RE (</a:t>
            </a:r>
            <a:r>
              <a:rPr lang="en-IN" sz="2400" b="1" u="sng" dirty="0" err="1">
                <a:solidFill>
                  <a:srgbClr val="FFC000"/>
                </a:solidFill>
              </a:rPr>
              <a:t>Nucleo</a:t>
            </a:r>
            <a:r>
              <a:rPr lang="en-IN" sz="2400" b="1" u="sng" dirty="0">
                <a:solidFill>
                  <a:srgbClr val="FFC000"/>
                </a:solidFill>
              </a:rPr>
              <a:t> Board) Design Layout</a:t>
            </a:r>
          </a:p>
        </p:txBody>
      </p:sp>
    </p:spTree>
    <p:extLst>
      <p:ext uri="{BB962C8B-B14F-4D97-AF65-F5344CB8AC3E}">
        <p14:creationId xmlns:p14="http://schemas.microsoft.com/office/powerpoint/2010/main" val="1585087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CCA4DFB-F079-4B2E-9969-2CC9638C1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75249"/>
            <a:ext cx="8736037" cy="59365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2496BE-587A-4D01-A10B-ECAC0825A49B}"/>
              </a:ext>
            </a:extLst>
          </p:cNvPr>
          <p:cNvSpPr txBox="1"/>
          <p:nvPr/>
        </p:nvSpPr>
        <p:spPr>
          <a:xfrm>
            <a:off x="3967090" y="154743"/>
            <a:ext cx="5205047" cy="523220"/>
          </a:xfrm>
          <a:prstGeom prst="rect">
            <a:avLst/>
          </a:prstGeom>
          <a:noFill/>
        </p:spPr>
        <p:txBody>
          <a:bodyPr wrap="square" rtlCol="0">
            <a:spAutoFit/>
          </a:bodyPr>
          <a:lstStyle/>
          <a:p>
            <a:pPr algn="ctr"/>
            <a:r>
              <a:rPr lang="en-IN" sz="2800" b="1" u="sng" dirty="0">
                <a:solidFill>
                  <a:srgbClr val="FFC000"/>
                </a:solidFill>
              </a:rPr>
              <a:t>PIN CONFIGURATIONS</a:t>
            </a:r>
          </a:p>
        </p:txBody>
      </p:sp>
    </p:spTree>
    <p:extLst>
      <p:ext uri="{BB962C8B-B14F-4D97-AF65-F5344CB8AC3E}">
        <p14:creationId xmlns:p14="http://schemas.microsoft.com/office/powerpoint/2010/main" val="3897473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F5F3-DD0F-46B0-BBE2-F150C53CAD80}"/>
              </a:ext>
            </a:extLst>
          </p:cNvPr>
          <p:cNvSpPr>
            <a:spLocks noGrp="1"/>
          </p:cNvSpPr>
          <p:nvPr>
            <p:ph type="title"/>
          </p:nvPr>
        </p:nvSpPr>
        <p:spPr>
          <a:xfrm>
            <a:off x="1155481" y="154280"/>
            <a:ext cx="9905998" cy="520965"/>
          </a:xfrm>
        </p:spPr>
        <p:txBody>
          <a:bodyPr>
            <a:noAutofit/>
          </a:bodyPr>
          <a:lstStyle/>
          <a:p>
            <a:r>
              <a:rPr lang="en-IN" sz="2800" b="1" u="sng" dirty="0">
                <a:solidFill>
                  <a:srgbClr val="FFC000"/>
                </a:solidFill>
              </a:rPr>
              <a:t>Peripheral clock configurations</a:t>
            </a:r>
          </a:p>
        </p:txBody>
      </p:sp>
      <p:sp>
        <p:nvSpPr>
          <p:cNvPr id="3" name="Content Placeholder 2">
            <a:extLst>
              <a:ext uri="{FF2B5EF4-FFF2-40B4-BE49-F238E27FC236}">
                <a16:creationId xmlns:a16="http://schemas.microsoft.com/office/drawing/2014/main" id="{7A46315D-A6FA-4CC2-965F-BDB8F895263C}"/>
              </a:ext>
            </a:extLst>
          </p:cNvPr>
          <p:cNvSpPr>
            <a:spLocks noGrp="1"/>
          </p:cNvSpPr>
          <p:nvPr>
            <p:ph idx="1"/>
          </p:nvPr>
        </p:nvSpPr>
        <p:spPr>
          <a:xfrm>
            <a:off x="1141412" y="675245"/>
            <a:ext cx="10380028" cy="6028475"/>
          </a:xfrm>
        </p:spPr>
        <p:txBody>
          <a:bodyPr>
            <a:normAutofit fontScale="85000" lnSpcReduction="20000"/>
          </a:bodyPr>
          <a:lstStyle/>
          <a:p>
            <a:pPr>
              <a:buFont typeface="Wingdings" panose="05000000000000000000" pitchFamily="2" charset="2"/>
              <a:buChar char="Ø"/>
            </a:pPr>
            <a:r>
              <a:rPr lang="en-IN" dirty="0"/>
              <a:t>By default, peripheral clocks of all most all the peripherals are disabled to save power. </a:t>
            </a:r>
          </a:p>
          <a:p>
            <a:pPr>
              <a:buFont typeface="Wingdings" panose="05000000000000000000" pitchFamily="2" charset="2"/>
              <a:buChar char="Ø"/>
            </a:pPr>
            <a:r>
              <a:rPr lang="en-IN" dirty="0"/>
              <a:t>In modern MCU’s, before using any peripherals we must need to enable its peripheral clock using peripheral clock registers</a:t>
            </a:r>
          </a:p>
          <a:p>
            <a:pPr>
              <a:buFont typeface="Wingdings" panose="05000000000000000000" pitchFamily="2" charset="2"/>
              <a:buChar char="Ø"/>
            </a:pPr>
            <a:r>
              <a:rPr lang="en-IN" dirty="0"/>
              <a:t>A peripheral will not accept or respond to your configuration values until you enable its peripheral clock</a:t>
            </a:r>
          </a:p>
          <a:p>
            <a:pPr>
              <a:buFont typeface="Wingdings" panose="05000000000000000000" pitchFamily="2" charset="2"/>
              <a:buChar char="Ø"/>
            </a:pPr>
            <a:r>
              <a:rPr lang="en-IN" dirty="0"/>
              <a:t>In STM32 microcontrollers, peripheral clocks are managed through RCC registers. </a:t>
            </a:r>
          </a:p>
          <a:p>
            <a:pPr>
              <a:buFont typeface="Wingdings" panose="05000000000000000000" pitchFamily="2" charset="2"/>
              <a:buChar char="Ø"/>
            </a:pPr>
            <a:r>
              <a:rPr lang="en-IN" dirty="0">
                <a:solidFill>
                  <a:srgbClr val="FFFF00"/>
                </a:solidFill>
              </a:rPr>
              <a:t>Types of clocks are:</a:t>
            </a:r>
          </a:p>
          <a:p>
            <a:pPr lvl="1">
              <a:buFont typeface="Wingdings" panose="05000000000000000000" pitchFamily="2" charset="2"/>
              <a:buChar char="v"/>
            </a:pPr>
            <a:r>
              <a:rPr lang="en-IN" dirty="0"/>
              <a:t>External clocks</a:t>
            </a:r>
          </a:p>
          <a:p>
            <a:pPr marL="457200" lvl="1" indent="0">
              <a:buNone/>
            </a:pPr>
            <a:r>
              <a:rPr lang="en-IN" dirty="0"/>
              <a:t>	• HSE oscillator clock (Crystal oscillator)</a:t>
            </a:r>
          </a:p>
          <a:p>
            <a:pPr lvl="1">
              <a:buFont typeface="Wingdings" panose="05000000000000000000" pitchFamily="2" charset="2"/>
              <a:buChar char="v"/>
            </a:pPr>
            <a:r>
              <a:rPr lang="en-IN" dirty="0"/>
              <a:t>Internal clocks</a:t>
            </a:r>
          </a:p>
          <a:p>
            <a:pPr marL="914400" lvl="2" indent="0">
              <a:buNone/>
            </a:pPr>
            <a:r>
              <a:rPr lang="en-IN" dirty="0"/>
              <a:t>• HSI oscillator clock (RC oscillator)</a:t>
            </a:r>
          </a:p>
          <a:p>
            <a:pPr marL="914400" lvl="2" indent="0">
              <a:buNone/>
            </a:pPr>
            <a:r>
              <a:rPr lang="en-IN" dirty="0"/>
              <a:t>• Two main PLL (PLL) clocks (Phase Locked Loop Internal clocks. </a:t>
            </a:r>
            <a:r>
              <a:rPr lang="en-IN"/>
              <a:t>i.e., </a:t>
            </a:r>
            <a:r>
              <a:rPr lang="en-IN" dirty="0"/>
              <a:t>PLLCLK &amp; PLLR)</a:t>
            </a:r>
          </a:p>
          <a:p>
            <a:pPr>
              <a:buFont typeface="Wingdings" panose="05000000000000000000" pitchFamily="2" charset="2"/>
              <a:buChar char="Ø"/>
            </a:pPr>
            <a:r>
              <a:rPr lang="en-IN" dirty="0">
                <a:solidFill>
                  <a:srgbClr val="FFFF00"/>
                </a:solidFill>
              </a:rPr>
              <a:t>Source of clocks are:</a:t>
            </a:r>
          </a:p>
          <a:p>
            <a:pPr lvl="1">
              <a:buFont typeface="Wingdings" panose="05000000000000000000" pitchFamily="2" charset="2"/>
              <a:buChar char="ü"/>
            </a:pPr>
            <a:r>
              <a:rPr lang="en-IN" dirty="0"/>
              <a:t>HSI</a:t>
            </a:r>
          </a:p>
          <a:p>
            <a:pPr lvl="1">
              <a:buFont typeface="Wingdings" panose="05000000000000000000" pitchFamily="2" charset="2"/>
              <a:buChar char="ü"/>
            </a:pPr>
            <a:r>
              <a:rPr lang="en-IN" dirty="0"/>
              <a:t>HSE</a:t>
            </a:r>
          </a:p>
          <a:p>
            <a:pPr lvl="1">
              <a:buFont typeface="Wingdings" panose="05000000000000000000" pitchFamily="2" charset="2"/>
              <a:buChar char="ü"/>
            </a:pPr>
            <a:r>
              <a:rPr lang="en-IN" dirty="0"/>
              <a:t>PLL</a:t>
            </a:r>
          </a:p>
        </p:txBody>
      </p:sp>
    </p:spTree>
    <p:extLst>
      <p:ext uri="{BB962C8B-B14F-4D97-AF65-F5344CB8AC3E}">
        <p14:creationId xmlns:p14="http://schemas.microsoft.com/office/powerpoint/2010/main" val="21984475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32913-ABB3-4F29-986B-E39032C6C03B}"/>
              </a:ext>
            </a:extLst>
          </p:cNvPr>
          <p:cNvSpPr/>
          <p:nvPr/>
        </p:nvSpPr>
        <p:spPr>
          <a:xfrm>
            <a:off x="3995223" y="2180494"/>
            <a:ext cx="2194560" cy="2067951"/>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327FEEAD-606A-44F4-BF2A-DE585EB10B24}"/>
              </a:ext>
            </a:extLst>
          </p:cNvPr>
          <p:cNvCxnSpPr/>
          <p:nvPr/>
        </p:nvCxnSpPr>
        <p:spPr>
          <a:xfrm>
            <a:off x="3995222" y="2447781"/>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88200A-D021-42FD-BAA8-3AB7CBEE14AA}"/>
              </a:ext>
            </a:extLst>
          </p:cNvPr>
          <p:cNvCxnSpPr/>
          <p:nvPr/>
        </p:nvCxnSpPr>
        <p:spPr>
          <a:xfrm>
            <a:off x="3992877" y="2712722"/>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2861ED-3FBB-43FB-8054-D19007D7F420}"/>
              </a:ext>
            </a:extLst>
          </p:cNvPr>
          <p:cNvCxnSpPr/>
          <p:nvPr/>
        </p:nvCxnSpPr>
        <p:spPr>
          <a:xfrm>
            <a:off x="3962398" y="2977663"/>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B900E-1CFF-4D89-AF79-74FCF63CF8C8}"/>
              </a:ext>
            </a:extLst>
          </p:cNvPr>
          <p:cNvCxnSpPr/>
          <p:nvPr/>
        </p:nvCxnSpPr>
        <p:spPr>
          <a:xfrm>
            <a:off x="3988186" y="3256674"/>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9C9AB7-3E2B-4659-9BF5-CF2784102B3B}"/>
              </a:ext>
            </a:extLst>
          </p:cNvPr>
          <p:cNvCxnSpPr/>
          <p:nvPr/>
        </p:nvCxnSpPr>
        <p:spPr>
          <a:xfrm>
            <a:off x="3999910" y="3535683"/>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84E880E-0A32-450D-ADAF-4A0A3436E1C4}"/>
              </a:ext>
            </a:extLst>
          </p:cNvPr>
          <p:cNvCxnSpPr/>
          <p:nvPr/>
        </p:nvCxnSpPr>
        <p:spPr>
          <a:xfrm>
            <a:off x="3997566" y="3814691"/>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39A3EE-88DD-4575-AEE7-BA4F33A23513}"/>
              </a:ext>
            </a:extLst>
          </p:cNvPr>
          <p:cNvCxnSpPr/>
          <p:nvPr/>
        </p:nvCxnSpPr>
        <p:spPr>
          <a:xfrm>
            <a:off x="4023355" y="4065567"/>
            <a:ext cx="2180492"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502928-6CE0-4B2F-B5CA-CAB5FFBD2A79}"/>
              </a:ext>
            </a:extLst>
          </p:cNvPr>
          <p:cNvSpPr/>
          <p:nvPr/>
        </p:nvSpPr>
        <p:spPr>
          <a:xfrm>
            <a:off x="8018585" y="1364568"/>
            <a:ext cx="1041009" cy="4276572"/>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bg2"/>
                </a:solidFill>
              </a:rPr>
              <a:t>6</a:t>
            </a:r>
          </a:p>
          <a:p>
            <a:endParaRPr lang="en-IN" b="1" dirty="0">
              <a:solidFill>
                <a:schemeClr val="bg2"/>
              </a:solidFill>
            </a:endParaRPr>
          </a:p>
          <a:p>
            <a:r>
              <a:rPr lang="en-IN" b="1" dirty="0">
                <a:solidFill>
                  <a:schemeClr val="bg2"/>
                </a:solidFill>
              </a:rPr>
              <a:t>7</a:t>
            </a:r>
          </a:p>
          <a:p>
            <a:endParaRPr lang="en-IN" b="1" dirty="0">
              <a:solidFill>
                <a:schemeClr val="bg2"/>
              </a:solidFill>
            </a:endParaRPr>
          </a:p>
          <a:p>
            <a:r>
              <a:rPr lang="en-IN" b="1" dirty="0">
                <a:solidFill>
                  <a:schemeClr val="bg2"/>
                </a:solidFill>
              </a:rPr>
              <a:t>8</a:t>
            </a:r>
          </a:p>
          <a:p>
            <a:endParaRPr lang="en-IN" b="1" dirty="0">
              <a:solidFill>
                <a:schemeClr val="bg2"/>
              </a:solidFill>
            </a:endParaRPr>
          </a:p>
          <a:p>
            <a:r>
              <a:rPr lang="en-IN" b="1" dirty="0">
                <a:solidFill>
                  <a:schemeClr val="bg2"/>
                </a:solidFill>
              </a:rPr>
              <a:t>9</a:t>
            </a:r>
          </a:p>
          <a:p>
            <a:endParaRPr lang="en-IN" b="1" dirty="0">
              <a:solidFill>
                <a:schemeClr val="bg2"/>
              </a:solidFill>
            </a:endParaRPr>
          </a:p>
          <a:p>
            <a:r>
              <a:rPr lang="en-IN" b="1" dirty="0">
                <a:solidFill>
                  <a:schemeClr val="bg2"/>
                </a:solidFill>
              </a:rPr>
              <a:t>10</a:t>
            </a:r>
          </a:p>
          <a:p>
            <a:endParaRPr lang="en-IN" b="1" dirty="0">
              <a:solidFill>
                <a:schemeClr val="bg2"/>
              </a:solidFill>
            </a:endParaRPr>
          </a:p>
          <a:p>
            <a:r>
              <a:rPr lang="en-IN" b="1" dirty="0">
                <a:solidFill>
                  <a:schemeClr val="bg2"/>
                </a:solidFill>
              </a:rPr>
              <a:t>23</a:t>
            </a:r>
          </a:p>
          <a:p>
            <a:endParaRPr lang="en-IN" b="1" dirty="0">
              <a:solidFill>
                <a:schemeClr val="bg2"/>
              </a:solidFill>
            </a:endParaRPr>
          </a:p>
          <a:p>
            <a:r>
              <a:rPr lang="en-IN" b="1" dirty="0">
                <a:solidFill>
                  <a:schemeClr val="bg2"/>
                </a:solidFill>
              </a:rPr>
              <a:t>40</a:t>
            </a:r>
          </a:p>
          <a:p>
            <a:endParaRPr lang="en-IN" b="1" dirty="0">
              <a:solidFill>
                <a:schemeClr val="bg2"/>
              </a:solidFill>
            </a:endParaRPr>
          </a:p>
          <a:p>
            <a:endParaRPr lang="en-IN" b="1" dirty="0">
              <a:solidFill>
                <a:schemeClr val="bg2"/>
              </a:solidFill>
            </a:endParaRPr>
          </a:p>
        </p:txBody>
      </p:sp>
      <p:sp>
        <p:nvSpPr>
          <p:cNvPr id="14" name="TextBox 13">
            <a:extLst>
              <a:ext uri="{FF2B5EF4-FFF2-40B4-BE49-F238E27FC236}">
                <a16:creationId xmlns:a16="http://schemas.microsoft.com/office/drawing/2014/main" id="{0FECE203-7F30-4CE9-AD72-8DBE45BD79EE}"/>
              </a:ext>
            </a:extLst>
          </p:cNvPr>
          <p:cNvSpPr txBox="1"/>
          <p:nvPr/>
        </p:nvSpPr>
        <p:spPr>
          <a:xfrm>
            <a:off x="8525022" y="2644725"/>
            <a:ext cx="365760" cy="1200329"/>
          </a:xfrm>
          <a:prstGeom prst="rect">
            <a:avLst/>
          </a:prstGeom>
          <a:noFill/>
        </p:spPr>
        <p:txBody>
          <a:bodyPr wrap="square" rtlCol="0">
            <a:spAutoFit/>
          </a:bodyPr>
          <a:lstStyle/>
          <a:p>
            <a:r>
              <a:rPr lang="en-IN" b="1" dirty="0">
                <a:solidFill>
                  <a:schemeClr val="bg2"/>
                </a:solidFill>
              </a:rPr>
              <a:t>NVIC</a:t>
            </a:r>
          </a:p>
        </p:txBody>
      </p:sp>
      <p:sp>
        <p:nvSpPr>
          <p:cNvPr id="15" name="Rectangle: Rounded Corners 14">
            <a:extLst>
              <a:ext uri="{FF2B5EF4-FFF2-40B4-BE49-F238E27FC236}">
                <a16:creationId xmlns:a16="http://schemas.microsoft.com/office/drawing/2014/main" id="{606A3B0B-267E-4E4A-AD8E-F5982E28591F}"/>
              </a:ext>
            </a:extLst>
          </p:cNvPr>
          <p:cNvSpPr/>
          <p:nvPr/>
        </p:nvSpPr>
        <p:spPr>
          <a:xfrm>
            <a:off x="9945858" y="2236763"/>
            <a:ext cx="1856936" cy="1927274"/>
          </a:xfrm>
          <a:prstGeom prst="round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solidFill>
                  <a:schemeClr val="bg2"/>
                </a:solidFill>
              </a:rPr>
              <a:t>Processor Core</a:t>
            </a:r>
          </a:p>
        </p:txBody>
      </p:sp>
      <p:sp>
        <p:nvSpPr>
          <p:cNvPr id="16" name="TextBox 15">
            <a:extLst>
              <a:ext uri="{FF2B5EF4-FFF2-40B4-BE49-F238E27FC236}">
                <a16:creationId xmlns:a16="http://schemas.microsoft.com/office/drawing/2014/main" id="{80D2439E-89D9-4867-8D74-850DFE237540}"/>
              </a:ext>
            </a:extLst>
          </p:cNvPr>
          <p:cNvSpPr txBox="1"/>
          <p:nvPr/>
        </p:nvSpPr>
        <p:spPr>
          <a:xfrm>
            <a:off x="4712674" y="3038628"/>
            <a:ext cx="829994" cy="461665"/>
          </a:xfrm>
          <a:prstGeom prst="rect">
            <a:avLst/>
          </a:prstGeom>
          <a:noFill/>
        </p:spPr>
        <p:txBody>
          <a:bodyPr wrap="square" rtlCol="0">
            <a:spAutoFit/>
          </a:bodyPr>
          <a:lstStyle/>
          <a:p>
            <a:pPr algn="ctr"/>
            <a:r>
              <a:rPr lang="en-IN" sz="2400" b="1" dirty="0"/>
              <a:t>EXTI</a:t>
            </a:r>
          </a:p>
        </p:txBody>
      </p:sp>
      <p:cxnSp>
        <p:nvCxnSpPr>
          <p:cNvPr id="18" name="Straight Connector 17">
            <a:extLst>
              <a:ext uri="{FF2B5EF4-FFF2-40B4-BE49-F238E27FC236}">
                <a16:creationId xmlns:a16="http://schemas.microsoft.com/office/drawing/2014/main" id="{F8E76355-6E17-41C2-9858-FDA16BBBB1CD}"/>
              </a:ext>
            </a:extLst>
          </p:cNvPr>
          <p:cNvCxnSpPr/>
          <p:nvPr/>
        </p:nvCxnSpPr>
        <p:spPr>
          <a:xfrm flipH="1">
            <a:off x="2138286" y="2447781"/>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A2F757-377F-4762-99F2-07FBA8EEFE1E}"/>
              </a:ext>
            </a:extLst>
          </p:cNvPr>
          <p:cNvCxnSpPr/>
          <p:nvPr/>
        </p:nvCxnSpPr>
        <p:spPr>
          <a:xfrm flipH="1">
            <a:off x="2135938" y="2712725"/>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7AEEB9-D2A2-4B57-AB0A-7D59872827F7}"/>
              </a:ext>
            </a:extLst>
          </p:cNvPr>
          <p:cNvCxnSpPr/>
          <p:nvPr/>
        </p:nvCxnSpPr>
        <p:spPr>
          <a:xfrm flipH="1">
            <a:off x="2164074" y="2994076"/>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5E4E0BD-055C-4D44-BDB5-B8BE94F2024F}"/>
              </a:ext>
            </a:extLst>
          </p:cNvPr>
          <p:cNvCxnSpPr/>
          <p:nvPr/>
        </p:nvCxnSpPr>
        <p:spPr>
          <a:xfrm flipH="1">
            <a:off x="2161726" y="3259020"/>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9AED24-CE74-441A-AB7C-2D65AA4E1985}"/>
              </a:ext>
            </a:extLst>
          </p:cNvPr>
          <p:cNvCxnSpPr/>
          <p:nvPr/>
        </p:nvCxnSpPr>
        <p:spPr>
          <a:xfrm flipH="1">
            <a:off x="2150008" y="3542715"/>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8FBFAC-7BAA-4544-BC37-718A7E2A305A}"/>
              </a:ext>
            </a:extLst>
          </p:cNvPr>
          <p:cNvCxnSpPr/>
          <p:nvPr/>
        </p:nvCxnSpPr>
        <p:spPr>
          <a:xfrm flipH="1">
            <a:off x="2147660" y="3807659"/>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7B37C6-F9E1-4836-B8CD-74146C9DA919}"/>
              </a:ext>
            </a:extLst>
          </p:cNvPr>
          <p:cNvCxnSpPr/>
          <p:nvPr/>
        </p:nvCxnSpPr>
        <p:spPr>
          <a:xfrm flipH="1">
            <a:off x="2159380" y="4058535"/>
            <a:ext cx="18381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6824FF-855E-4E6C-9395-D77A835FEBC4}"/>
              </a:ext>
            </a:extLst>
          </p:cNvPr>
          <p:cNvSpPr txBox="1"/>
          <p:nvPr/>
        </p:nvSpPr>
        <p:spPr>
          <a:xfrm>
            <a:off x="1113690" y="2351656"/>
            <a:ext cx="1066801" cy="261610"/>
          </a:xfrm>
          <a:prstGeom prst="rect">
            <a:avLst/>
          </a:prstGeom>
          <a:noFill/>
        </p:spPr>
        <p:txBody>
          <a:bodyPr wrap="square" rtlCol="0">
            <a:spAutoFit/>
          </a:bodyPr>
          <a:lstStyle/>
          <a:p>
            <a:pPr algn="r"/>
            <a:r>
              <a:rPr lang="en-IN" sz="1100" b="1" dirty="0"/>
              <a:t>GPIOx_PIN0</a:t>
            </a:r>
          </a:p>
        </p:txBody>
      </p:sp>
      <p:sp>
        <p:nvSpPr>
          <p:cNvPr id="26" name="TextBox 25">
            <a:extLst>
              <a:ext uri="{FF2B5EF4-FFF2-40B4-BE49-F238E27FC236}">
                <a16:creationId xmlns:a16="http://schemas.microsoft.com/office/drawing/2014/main" id="{9C183E11-C99A-4CF4-BE89-DD79D70C4EAD}"/>
              </a:ext>
            </a:extLst>
          </p:cNvPr>
          <p:cNvSpPr txBox="1"/>
          <p:nvPr/>
        </p:nvSpPr>
        <p:spPr>
          <a:xfrm>
            <a:off x="1083210" y="2630668"/>
            <a:ext cx="1066801" cy="261610"/>
          </a:xfrm>
          <a:prstGeom prst="rect">
            <a:avLst/>
          </a:prstGeom>
          <a:noFill/>
        </p:spPr>
        <p:txBody>
          <a:bodyPr wrap="square" rtlCol="0">
            <a:spAutoFit/>
          </a:bodyPr>
          <a:lstStyle/>
          <a:p>
            <a:pPr algn="r"/>
            <a:r>
              <a:rPr lang="en-IN" sz="1100" b="1" dirty="0"/>
              <a:t>GPIOx_PIN1</a:t>
            </a:r>
          </a:p>
        </p:txBody>
      </p:sp>
      <p:sp>
        <p:nvSpPr>
          <p:cNvPr id="27" name="TextBox 26">
            <a:extLst>
              <a:ext uri="{FF2B5EF4-FFF2-40B4-BE49-F238E27FC236}">
                <a16:creationId xmlns:a16="http://schemas.microsoft.com/office/drawing/2014/main" id="{7D42DB3E-D75F-49D2-A7E8-2550EA4ADE1F}"/>
              </a:ext>
            </a:extLst>
          </p:cNvPr>
          <p:cNvSpPr txBox="1"/>
          <p:nvPr/>
        </p:nvSpPr>
        <p:spPr>
          <a:xfrm>
            <a:off x="1139478" y="2869817"/>
            <a:ext cx="1066801" cy="261610"/>
          </a:xfrm>
          <a:prstGeom prst="rect">
            <a:avLst/>
          </a:prstGeom>
          <a:noFill/>
        </p:spPr>
        <p:txBody>
          <a:bodyPr wrap="square" rtlCol="0">
            <a:spAutoFit/>
          </a:bodyPr>
          <a:lstStyle/>
          <a:p>
            <a:pPr algn="r"/>
            <a:r>
              <a:rPr lang="en-IN" sz="1100" b="1" dirty="0"/>
              <a:t>GPIOx_PIN2</a:t>
            </a:r>
          </a:p>
        </p:txBody>
      </p:sp>
      <p:sp>
        <p:nvSpPr>
          <p:cNvPr id="28" name="TextBox 27">
            <a:extLst>
              <a:ext uri="{FF2B5EF4-FFF2-40B4-BE49-F238E27FC236}">
                <a16:creationId xmlns:a16="http://schemas.microsoft.com/office/drawing/2014/main" id="{3624AAC7-C811-4C5A-A0A8-EF5F727C4D32}"/>
              </a:ext>
            </a:extLst>
          </p:cNvPr>
          <p:cNvSpPr txBox="1"/>
          <p:nvPr/>
        </p:nvSpPr>
        <p:spPr>
          <a:xfrm>
            <a:off x="1108998" y="3120693"/>
            <a:ext cx="1066801" cy="261610"/>
          </a:xfrm>
          <a:prstGeom prst="rect">
            <a:avLst/>
          </a:prstGeom>
          <a:noFill/>
        </p:spPr>
        <p:txBody>
          <a:bodyPr wrap="square" rtlCol="0">
            <a:spAutoFit/>
          </a:bodyPr>
          <a:lstStyle/>
          <a:p>
            <a:pPr algn="r"/>
            <a:r>
              <a:rPr lang="en-IN" sz="1100" b="1" dirty="0"/>
              <a:t>GPIOx_PIN3</a:t>
            </a:r>
          </a:p>
        </p:txBody>
      </p:sp>
      <p:sp>
        <p:nvSpPr>
          <p:cNvPr id="29" name="TextBox 28">
            <a:extLst>
              <a:ext uri="{FF2B5EF4-FFF2-40B4-BE49-F238E27FC236}">
                <a16:creationId xmlns:a16="http://schemas.microsoft.com/office/drawing/2014/main" id="{CD972775-4FC6-49CC-AE15-9B269C9D0B98}"/>
              </a:ext>
            </a:extLst>
          </p:cNvPr>
          <p:cNvSpPr txBox="1"/>
          <p:nvPr/>
        </p:nvSpPr>
        <p:spPr>
          <a:xfrm>
            <a:off x="1237954" y="3404387"/>
            <a:ext cx="1066801" cy="261610"/>
          </a:xfrm>
          <a:prstGeom prst="rect">
            <a:avLst/>
          </a:prstGeom>
          <a:noFill/>
        </p:spPr>
        <p:txBody>
          <a:bodyPr wrap="square" rtlCol="0">
            <a:spAutoFit/>
          </a:bodyPr>
          <a:lstStyle/>
          <a:p>
            <a:r>
              <a:rPr lang="en-IN" sz="1100" b="1" dirty="0"/>
              <a:t>GPIOx_PIN4</a:t>
            </a:r>
          </a:p>
        </p:txBody>
      </p:sp>
      <p:sp>
        <p:nvSpPr>
          <p:cNvPr id="30" name="TextBox 29">
            <a:extLst>
              <a:ext uri="{FF2B5EF4-FFF2-40B4-BE49-F238E27FC236}">
                <a16:creationId xmlns:a16="http://schemas.microsoft.com/office/drawing/2014/main" id="{7015FC63-027B-4DC3-AEAC-A3B3950D669A}"/>
              </a:ext>
            </a:extLst>
          </p:cNvPr>
          <p:cNvSpPr txBox="1"/>
          <p:nvPr/>
        </p:nvSpPr>
        <p:spPr>
          <a:xfrm>
            <a:off x="1123066" y="3669331"/>
            <a:ext cx="1066801" cy="261610"/>
          </a:xfrm>
          <a:prstGeom prst="rect">
            <a:avLst/>
          </a:prstGeom>
          <a:noFill/>
        </p:spPr>
        <p:txBody>
          <a:bodyPr wrap="square" rtlCol="0">
            <a:spAutoFit/>
          </a:bodyPr>
          <a:lstStyle/>
          <a:p>
            <a:r>
              <a:rPr lang="en-IN" sz="1100" b="1" dirty="0"/>
              <a:t>GPIOx_PIN5_9</a:t>
            </a:r>
          </a:p>
        </p:txBody>
      </p:sp>
      <p:sp>
        <p:nvSpPr>
          <p:cNvPr id="31" name="TextBox 30">
            <a:extLst>
              <a:ext uri="{FF2B5EF4-FFF2-40B4-BE49-F238E27FC236}">
                <a16:creationId xmlns:a16="http://schemas.microsoft.com/office/drawing/2014/main" id="{B491D449-707B-4C11-8167-331548A25AE4}"/>
              </a:ext>
            </a:extLst>
          </p:cNvPr>
          <p:cNvSpPr txBox="1"/>
          <p:nvPr/>
        </p:nvSpPr>
        <p:spPr>
          <a:xfrm>
            <a:off x="970668" y="3920207"/>
            <a:ext cx="1273123" cy="261610"/>
          </a:xfrm>
          <a:prstGeom prst="rect">
            <a:avLst/>
          </a:prstGeom>
          <a:noFill/>
        </p:spPr>
        <p:txBody>
          <a:bodyPr wrap="square" rtlCol="0">
            <a:spAutoFit/>
          </a:bodyPr>
          <a:lstStyle/>
          <a:p>
            <a:r>
              <a:rPr lang="en-IN" sz="1100" b="1" dirty="0"/>
              <a:t>GPIOx_PIN10_15</a:t>
            </a:r>
          </a:p>
        </p:txBody>
      </p:sp>
      <p:cxnSp>
        <p:nvCxnSpPr>
          <p:cNvPr id="33" name="Connector: Elbow 32">
            <a:extLst>
              <a:ext uri="{FF2B5EF4-FFF2-40B4-BE49-F238E27FC236}">
                <a16:creationId xmlns:a16="http://schemas.microsoft.com/office/drawing/2014/main" id="{F55D87B8-BFBC-483A-A990-457DA31FCFD8}"/>
              </a:ext>
            </a:extLst>
          </p:cNvPr>
          <p:cNvCxnSpPr>
            <a:cxnSpLocks/>
          </p:cNvCxnSpPr>
          <p:nvPr/>
        </p:nvCxnSpPr>
        <p:spPr>
          <a:xfrm flipV="1">
            <a:off x="6175714" y="1589651"/>
            <a:ext cx="1842871" cy="855785"/>
          </a:xfrm>
          <a:prstGeom prst="bentConnector3">
            <a:avLst>
              <a:gd name="adj1" fmla="val 5534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C9C35A2-7669-449E-87E3-9BB8F16E73AC}"/>
              </a:ext>
            </a:extLst>
          </p:cNvPr>
          <p:cNvCxnSpPr>
            <a:cxnSpLocks/>
          </p:cNvCxnSpPr>
          <p:nvPr/>
        </p:nvCxnSpPr>
        <p:spPr>
          <a:xfrm flipV="1">
            <a:off x="6175714" y="2180494"/>
            <a:ext cx="1842871" cy="529883"/>
          </a:xfrm>
          <a:prstGeom prst="bentConnector3">
            <a:avLst>
              <a:gd name="adj1" fmla="val 65267"/>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A9F5781-E42A-4E84-9C61-3E5A6D8198E8}"/>
              </a:ext>
            </a:extLst>
          </p:cNvPr>
          <p:cNvCxnSpPr>
            <a:cxnSpLocks/>
          </p:cNvCxnSpPr>
          <p:nvPr/>
        </p:nvCxnSpPr>
        <p:spPr>
          <a:xfrm flipV="1">
            <a:off x="6201511" y="2712720"/>
            <a:ext cx="1786604" cy="262599"/>
          </a:xfrm>
          <a:prstGeom prst="bentConnector3">
            <a:avLst>
              <a:gd name="adj1" fmla="val 7598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7A44D72-C927-4251-8C36-9B4F0E9702DA}"/>
              </a:ext>
            </a:extLst>
          </p:cNvPr>
          <p:cNvCxnSpPr>
            <a:cxnSpLocks/>
          </p:cNvCxnSpPr>
          <p:nvPr/>
        </p:nvCxnSpPr>
        <p:spPr>
          <a:xfrm>
            <a:off x="6175715" y="3263705"/>
            <a:ext cx="1856932" cy="16415"/>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CFCC3FE-0539-4755-9B93-773FA2482818}"/>
              </a:ext>
            </a:extLst>
          </p:cNvPr>
          <p:cNvCxnSpPr>
            <a:cxnSpLocks/>
          </p:cNvCxnSpPr>
          <p:nvPr/>
        </p:nvCxnSpPr>
        <p:spPr>
          <a:xfrm>
            <a:off x="6192129" y="3535056"/>
            <a:ext cx="1795978" cy="223367"/>
          </a:xfrm>
          <a:prstGeom prst="bentConnector3">
            <a:avLst>
              <a:gd name="adj1" fmla="val 7506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908B436-C895-44DA-AEF1-702413996E74}"/>
              </a:ext>
            </a:extLst>
          </p:cNvPr>
          <p:cNvCxnSpPr>
            <a:cxnSpLocks/>
          </p:cNvCxnSpPr>
          <p:nvPr/>
        </p:nvCxnSpPr>
        <p:spPr>
          <a:xfrm>
            <a:off x="6189783" y="3824386"/>
            <a:ext cx="1828802" cy="508466"/>
          </a:xfrm>
          <a:prstGeom prst="bentConnector3">
            <a:avLst>
              <a:gd name="adj1" fmla="val 6615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9BD9371-CF46-4966-9948-A1F48C51BE56}"/>
              </a:ext>
            </a:extLst>
          </p:cNvPr>
          <p:cNvCxnSpPr>
            <a:cxnSpLocks/>
          </p:cNvCxnSpPr>
          <p:nvPr/>
        </p:nvCxnSpPr>
        <p:spPr>
          <a:xfrm>
            <a:off x="6220258" y="4077291"/>
            <a:ext cx="1767849" cy="778413"/>
          </a:xfrm>
          <a:prstGeom prst="bentConnector3">
            <a:avLst>
              <a:gd name="adj1" fmla="val 5557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8337488-B524-4588-A795-3360CF5870DF}"/>
              </a:ext>
            </a:extLst>
          </p:cNvPr>
          <p:cNvSpPr txBox="1"/>
          <p:nvPr/>
        </p:nvSpPr>
        <p:spPr>
          <a:xfrm>
            <a:off x="6189789" y="2166440"/>
            <a:ext cx="590844" cy="307777"/>
          </a:xfrm>
          <a:prstGeom prst="rect">
            <a:avLst/>
          </a:prstGeom>
          <a:noFill/>
        </p:spPr>
        <p:txBody>
          <a:bodyPr wrap="square" rtlCol="0">
            <a:spAutoFit/>
          </a:bodyPr>
          <a:lstStyle/>
          <a:p>
            <a:r>
              <a:rPr lang="en-IN" sz="1400" dirty="0"/>
              <a:t>EXTI0</a:t>
            </a:r>
          </a:p>
        </p:txBody>
      </p:sp>
      <p:sp>
        <p:nvSpPr>
          <p:cNvPr id="57" name="TextBox 56">
            <a:extLst>
              <a:ext uri="{FF2B5EF4-FFF2-40B4-BE49-F238E27FC236}">
                <a16:creationId xmlns:a16="http://schemas.microsoft.com/office/drawing/2014/main" id="{FB34A3EF-EC52-4F64-B3F2-48B0CBA9C008}"/>
              </a:ext>
            </a:extLst>
          </p:cNvPr>
          <p:cNvSpPr txBox="1"/>
          <p:nvPr/>
        </p:nvSpPr>
        <p:spPr>
          <a:xfrm>
            <a:off x="6187449" y="2417308"/>
            <a:ext cx="590844" cy="307777"/>
          </a:xfrm>
          <a:prstGeom prst="rect">
            <a:avLst/>
          </a:prstGeom>
          <a:noFill/>
        </p:spPr>
        <p:txBody>
          <a:bodyPr wrap="square" rtlCol="0">
            <a:spAutoFit/>
          </a:bodyPr>
          <a:lstStyle/>
          <a:p>
            <a:r>
              <a:rPr lang="en-IN" sz="1400" dirty="0"/>
              <a:t>EXTI1</a:t>
            </a:r>
          </a:p>
        </p:txBody>
      </p:sp>
      <p:sp>
        <p:nvSpPr>
          <p:cNvPr id="58" name="TextBox 57">
            <a:extLst>
              <a:ext uri="{FF2B5EF4-FFF2-40B4-BE49-F238E27FC236}">
                <a16:creationId xmlns:a16="http://schemas.microsoft.com/office/drawing/2014/main" id="{16EC3398-68C5-4200-A3F5-98B3DA0BF755}"/>
              </a:ext>
            </a:extLst>
          </p:cNvPr>
          <p:cNvSpPr txBox="1"/>
          <p:nvPr/>
        </p:nvSpPr>
        <p:spPr>
          <a:xfrm>
            <a:off x="6201507" y="2726796"/>
            <a:ext cx="590844" cy="307777"/>
          </a:xfrm>
          <a:prstGeom prst="rect">
            <a:avLst/>
          </a:prstGeom>
          <a:noFill/>
        </p:spPr>
        <p:txBody>
          <a:bodyPr wrap="square" rtlCol="0">
            <a:spAutoFit/>
          </a:bodyPr>
          <a:lstStyle/>
          <a:p>
            <a:r>
              <a:rPr lang="en-IN" sz="1400" dirty="0"/>
              <a:t>EXTI2</a:t>
            </a:r>
          </a:p>
        </p:txBody>
      </p:sp>
      <p:sp>
        <p:nvSpPr>
          <p:cNvPr id="59" name="TextBox 58">
            <a:extLst>
              <a:ext uri="{FF2B5EF4-FFF2-40B4-BE49-F238E27FC236}">
                <a16:creationId xmlns:a16="http://schemas.microsoft.com/office/drawing/2014/main" id="{68F44019-0AC2-493E-9B02-0F0471477C9C}"/>
              </a:ext>
            </a:extLst>
          </p:cNvPr>
          <p:cNvSpPr txBox="1"/>
          <p:nvPr/>
        </p:nvSpPr>
        <p:spPr>
          <a:xfrm>
            <a:off x="6215573" y="3008148"/>
            <a:ext cx="590844" cy="307777"/>
          </a:xfrm>
          <a:prstGeom prst="rect">
            <a:avLst/>
          </a:prstGeom>
          <a:noFill/>
        </p:spPr>
        <p:txBody>
          <a:bodyPr wrap="square" rtlCol="0">
            <a:spAutoFit/>
          </a:bodyPr>
          <a:lstStyle/>
          <a:p>
            <a:r>
              <a:rPr lang="en-IN" sz="1400" dirty="0"/>
              <a:t>EXTI3</a:t>
            </a:r>
          </a:p>
        </p:txBody>
      </p:sp>
      <p:sp>
        <p:nvSpPr>
          <p:cNvPr id="60" name="TextBox 59">
            <a:extLst>
              <a:ext uri="{FF2B5EF4-FFF2-40B4-BE49-F238E27FC236}">
                <a16:creationId xmlns:a16="http://schemas.microsoft.com/office/drawing/2014/main" id="{8EC40338-8AB1-49D7-A4BF-1C287C6B5F42}"/>
              </a:ext>
            </a:extLst>
          </p:cNvPr>
          <p:cNvSpPr txBox="1"/>
          <p:nvPr/>
        </p:nvSpPr>
        <p:spPr>
          <a:xfrm>
            <a:off x="6229652" y="3277773"/>
            <a:ext cx="576771" cy="307777"/>
          </a:xfrm>
          <a:prstGeom prst="rect">
            <a:avLst/>
          </a:prstGeom>
          <a:noFill/>
        </p:spPr>
        <p:txBody>
          <a:bodyPr wrap="square" rtlCol="0">
            <a:spAutoFit/>
          </a:bodyPr>
          <a:lstStyle/>
          <a:p>
            <a:r>
              <a:rPr lang="en-IN" sz="1400" dirty="0"/>
              <a:t>EXTI4</a:t>
            </a:r>
          </a:p>
        </p:txBody>
      </p:sp>
      <p:sp>
        <p:nvSpPr>
          <p:cNvPr id="61" name="TextBox 60">
            <a:extLst>
              <a:ext uri="{FF2B5EF4-FFF2-40B4-BE49-F238E27FC236}">
                <a16:creationId xmlns:a16="http://schemas.microsoft.com/office/drawing/2014/main" id="{403DF01C-3785-4A5A-85A3-A8539E00AB74}"/>
              </a:ext>
            </a:extLst>
          </p:cNvPr>
          <p:cNvSpPr txBox="1"/>
          <p:nvPr/>
        </p:nvSpPr>
        <p:spPr>
          <a:xfrm>
            <a:off x="6243712" y="3570849"/>
            <a:ext cx="846398" cy="307777"/>
          </a:xfrm>
          <a:prstGeom prst="rect">
            <a:avLst/>
          </a:prstGeom>
          <a:noFill/>
        </p:spPr>
        <p:txBody>
          <a:bodyPr wrap="square" rtlCol="0">
            <a:spAutoFit/>
          </a:bodyPr>
          <a:lstStyle/>
          <a:p>
            <a:r>
              <a:rPr lang="en-IN" sz="1400" dirty="0"/>
              <a:t>EXTI5_9</a:t>
            </a:r>
          </a:p>
        </p:txBody>
      </p:sp>
      <p:sp>
        <p:nvSpPr>
          <p:cNvPr id="62" name="TextBox 61">
            <a:extLst>
              <a:ext uri="{FF2B5EF4-FFF2-40B4-BE49-F238E27FC236}">
                <a16:creationId xmlns:a16="http://schemas.microsoft.com/office/drawing/2014/main" id="{E0D78773-65DB-44D5-9A16-18687BBD88ED}"/>
              </a:ext>
            </a:extLst>
          </p:cNvPr>
          <p:cNvSpPr txBox="1"/>
          <p:nvPr/>
        </p:nvSpPr>
        <p:spPr>
          <a:xfrm>
            <a:off x="6229644" y="3852206"/>
            <a:ext cx="987075" cy="307777"/>
          </a:xfrm>
          <a:prstGeom prst="rect">
            <a:avLst/>
          </a:prstGeom>
          <a:noFill/>
        </p:spPr>
        <p:txBody>
          <a:bodyPr wrap="square" rtlCol="0">
            <a:spAutoFit/>
          </a:bodyPr>
          <a:lstStyle/>
          <a:p>
            <a:r>
              <a:rPr lang="en-IN" sz="1400" dirty="0"/>
              <a:t>EXTI10_15</a:t>
            </a:r>
          </a:p>
        </p:txBody>
      </p:sp>
      <p:sp>
        <p:nvSpPr>
          <p:cNvPr id="63" name="TextBox 62">
            <a:extLst>
              <a:ext uri="{FF2B5EF4-FFF2-40B4-BE49-F238E27FC236}">
                <a16:creationId xmlns:a16="http://schemas.microsoft.com/office/drawing/2014/main" id="{38313020-DB12-4C48-925F-8B68104D1CAD}"/>
              </a:ext>
            </a:extLst>
          </p:cNvPr>
          <p:cNvSpPr txBox="1"/>
          <p:nvPr/>
        </p:nvSpPr>
        <p:spPr>
          <a:xfrm>
            <a:off x="7285892" y="787793"/>
            <a:ext cx="2603694" cy="369332"/>
          </a:xfrm>
          <a:prstGeom prst="rect">
            <a:avLst/>
          </a:prstGeom>
          <a:noFill/>
        </p:spPr>
        <p:txBody>
          <a:bodyPr wrap="square" rtlCol="0">
            <a:spAutoFit/>
          </a:bodyPr>
          <a:lstStyle/>
          <a:p>
            <a:pPr algn="ctr"/>
            <a:r>
              <a:rPr lang="en-IN" b="1" dirty="0"/>
              <a:t>Processor Side</a:t>
            </a:r>
          </a:p>
        </p:txBody>
      </p:sp>
      <p:sp>
        <p:nvSpPr>
          <p:cNvPr id="64" name="Arrow: Left-Right 63">
            <a:extLst>
              <a:ext uri="{FF2B5EF4-FFF2-40B4-BE49-F238E27FC236}">
                <a16:creationId xmlns:a16="http://schemas.microsoft.com/office/drawing/2014/main" id="{86FE1A67-7F6D-48DE-ABA3-3921BEA7F437}"/>
              </a:ext>
            </a:extLst>
          </p:cNvPr>
          <p:cNvSpPr/>
          <p:nvPr/>
        </p:nvSpPr>
        <p:spPr>
          <a:xfrm>
            <a:off x="9059594" y="3090207"/>
            <a:ext cx="886264" cy="281357"/>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709F2D9F-982E-4E70-914A-0EA5ACDE3F87}"/>
              </a:ext>
            </a:extLst>
          </p:cNvPr>
          <p:cNvSpPr txBox="1"/>
          <p:nvPr/>
        </p:nvSpPr>
        <p:spPr>
          <a:xfrm>
            <a:off x="2391509" y="815925"/>
            <a:ext cx="3174610" cy="365762"/>
          </a:xfrm>
          <a:prstGeom prst="rect">
            <a:avLst/>
          </a:prstGeom>
          <a:noFill/>
        </p:spPr>
        <p:txBody>
          <a:bodyPr wrap="square" rtlCol="0">
            <a:spAutoFit/>
          </a:bodyPr>
          <a:lstStyle/>
          <a:p>
            <a:pPr algn="ctr"/>
            <a:r>
              <a:rPr lang="en-IN" b="1" dirty="0"/>
              <a:t>MCU Peripheral Side</a:t>
            </a:r>
          </a:p>
        </p:txBody>
      </p:sp>
      <p:sp>
        <p:nvSpPr>
          <p:cNvPr id="66" name="TextBox 65">
            <a:extLst>
              <a:ext uri="{FF2B5EF4-FFF2-40B4-BE49-F238E27FC236}">
                <a16:creationId xmlns:a16="http://schemas.microsoft.com/office/drawing/2014/main" id="{6C5049AF-B4A6-4A23-9133-0EF7E492D509}"/>
              </a:ext>
            </a:extLst>
          </p:cNvPr>
          <p:cNvSpPr txBox="1"/>
          <p:nvPr/>
        </p:nvSpPr>
        <p:spPr>
          <a:xfrm>
            <a:off x="731517" y="1500560"/>
            <a:ext cx="2152357" cy="830997"/>
          </a:xfrm>
          <a:prstGeom prst="rect">
            <a:avLst/>
          </a:prstGeom>
          <a:noFill/>
        </p:spPr>
        <p:txBody>
          <a:bodyPr wrap="square" rtlCol="0">
            <a:spAutoFit/>
          </a:bodyPr>
          <a:lstStyle/>
          <a:p>
            <a:r>
              <a:rPr lang="en-IN" sz="1600" b="1" dirty="0">
                <a:solidFill>
                  <a:srgbClr val="FF9933"/>
                </a:solidFill>
              </a:rPr>
              <a:t>GPIO Port is identified by SYSCFG_EXTICR register configuration</a:t>
            </a:r>
          </a:p>
        </p:txBody>
      </p:sp>
      <p:sp>
        <p:nvSpPr>
          <p:cNvPr id="67" name="TextBox 66">
            <a:extLst>
              <a:ext uri="{FF2B5EF4-FFF2-40B4-BE49-F238E27FC236}">
                <a16:creationId xmlns:a16="http://schemas.microsoft.com/office/drawing/2014/main" id="{CC62166D-3F21-41C3-A1FC-CD589D2696E7}"/>
              </a:ext>
            </a:extLst>
          </p:cNvPr>
          <p:cNvSpPr txBox="1"/>
          <p:nvPr/>
        </p:nvSpPr>
        <p:spPr>
          <a:xfrm>
            <a:off x="3967083" y="4278931"/>
            <a:ext cx="2778361" cy="1938992"/>
          </a:xfrm>
          <a:prstGeom prst="rect">
            <a:avLst/>
          </a:prstGeom>
          <a:noFill/>
        </p:spPr>
        <p:txBody>
          <a:bodyPr wrap="square" rtlCol="0">
            <a:spAutoFit/>
          </a:bodyPr>
          <a:lstStyle/>
          <a:p>
            <a:r>
              <a:rPr lang="en-IN" sz="2000" b="1" dirty="0">
                <a:solidFill>
                  <a:srgbClr val="00B0F0"/>
                </a:solidFill>
              </a:rPr>
              <a:t>EXTI block does Edge detection(FT,RT).</a:t>
            </a:r>
          </a:p>
          <a:p>
            <a:endParaRPr lang="en-IN" sz="2000" b="1" dirty="0">
              <a:solidFill>
                <a:srgbClr val="00B0F0"/>
              </a:solidFill>
            </a:endParaRPr>
          </a:p>
          <a:p>
            <a:r>
              <a:rPr lang="en-IN" sz="2000" b="1" dirty="0">
                <a:solidFill>
                  <a:srgbClr val="00B0F0"/>
                </a:solidFill>
              </a:rPr>
              <a:t>Enable/Disable of interrupt delivery to the processor </a:t>
            </a:r>
          </a:p>
        </p:txBody>
      </p:sp>
      <p:sp>
        <p:nvSpPr>
          <p:cNvPr id="68" name="TextBox 67">
            <a:extLst>
              <a:ext uri="{FF2B5EF4-FFF2-40B4-BE49-F238E27FC236}">
                <a16:creationId xmlns:a16="http://schemas.microsoft.com/office/drawing/2014/main" id="{6B201A4C-71C0-48E1-9BE5-C7999F446A98}"/>
              </a:ext>
            </a:extLst>
          </p:cNvPr>
          <p:cNvSpPr txBox="1"/>
          <p:nvPr/>
        </p:nvSpPr>
        <p:spPr>
          <a:xfrm>
            <a:off x="7692688" y="5656923"/>
            <a:ext cx="3209774" cy="646331"/>
          </a:xfrm>
          <a:prstGeom prst="rect">
            <a:avLst/>
          </a:prstGeom>
          <a:noFill/>
        </p:spPr>
        <p:txBody>
          <a:bodyPr wrap="square" rtlCol="0">
            <a:spAutoFit/>
          </a:bodyPr>
          <a:lstStyle/>
          <a:p>
            <a:r>
              <a:rPr lang="en-IN" b="1" dirty="0">
                <a:solidFill>
                  <a:srgbClr val="FFFF00"/>
                </a:solidFill>
              </a:rPr>
              <a:t>Enable/Disable of IRQs are configured in NVIC registers</a:t>
            </a:r>
          </a:p>
        </p:txBody>
      </p:sp>
      <p:cxnSp>
        <p:nvCxnSpPr>
          <p:cNvPr id="70" name="Straight Connector 69">
            <a:extLst>
              <a:ext uri="{FF2B5EF4-FFF2-40B4-BE49-F238E27FC236}">
                <a16:creationId xmlns:a16="http://schemas.microsoft.com/office/drawing/2014/main" id="{2BBDDEF9-6754-412C-97EB-04F39F38315A}"/>
              </a:ext>
            </a:extLst>
          </p:cNvPr>
          <p:cNvCxnSpPr/>
          <p:nvPr/>
        </p:nvCxnSpPr>
        <p:spPr>
          <a:xfrm>
            <a:off x="7115911" y="0"/>
            <a:ext cx="0" cy="685800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7297217-044E-4345-A130-7A49FAA06E74}"/>
              </a:ext>
            </a:extLst>
          </p:cNvPr>
          <p:cNvSpPr txBox="1"/>
          <p:nvPr/>
        </p:nvSpPr>
        <p:spPr>
          <a:xfrm>
            <a:off x="991761" y="192739"/>
            <a:ext cx="6023339" cy="461665"/>
          </a:xfrm>
          <a:prstGeom prst="rect">
            <a:avLst/>
          </a:prstGeom>
          <a:noFill/>
        </p:spPr>
        <p:txBody>
          <a:bodyPr wrap="square" rtlCol="0">
            <a:spAutoFit/>
          </a:bodyPr>
          <a:lstStyle/>
          <a:p>
            <a:r>
              <a:rPr lang="en-IN" sz="2400" b="1" u="sng" dirty="0">
                <a:solidFill>
                  <a:srgbClr val="FFC000"/>
                </a:solidFill>
              </a:rPr>
              <a:t>GPIO pins Interrupt Delivery to the Processor </a:t>
            </a:r>
          </a:p>
        </p:txBody>
      </p:sp>
    </p:spTree>
    <p:extLst>
      <p:ext uri="{BB962C8B-B14F-4D97-AF65-F5344CB8AC3E}">
        <p14:creationId xmlns:p14="http://schemas.microsoft.com/office/powerpoint/2010/main" val="33080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2BFF-9DB4-4836-9F32-584A0EA276A3}"/>
              </a:ext>
            </a:extLst>
          </p:cNvPr>
          <p:cNvSpPr>
            <a:spLocks noGrp="1"/>
          </p:cNvSpPr>
          <p:nvPr>
            <p:ph type="title"/>
          </p:nvPr>
        </p:nvSpPr>
        <p:spPr>
          <a:xfrm>
            <a:off x="1141413" y="660722"/>
            <a:ext cx="9905998" cy="448281"/>
          </a:xfrm>
        </p:spPr>
        <p:txBody>
          <a:bodyPr>
            <a:normAutofit fontScale="90000"/>
          </a:bodyPr>
          <a:lstStyle/>
          <a:p>
            <a:r>
              <a:rPr lang="en-IN" b="1" u="sng" dirty="0" err="1">
                <a:solidFill>
                  <a:srgbClr val="FFC000"/>
                </a:solidFill>
              </a:rPr>
              <a:t>Gpio</a:t>
            </a:r>
            <a:r>
              <a:rPr lang="en-IN" b="1" u="sng" dirty="0">
                <a:solidFill>
                  <a:srgbClr val="FFC000"/>
                </a:solidFill>
              </a:rPr>
              <a:t> pin Interrupt configurations:</a:t>
            </a:r>
          </a:p>
        </p:txBody>
      </p:sp>
      <p:sp>
        <p:nvSpPr>
          <p:cNvPr id="3" name="Content Placeholder 2">
            <a:extLst>
              <a:ext uri="{FF2B5EF4-FFF2-40B4-BE49-F238E27FC236}">
                <a16:creationId xmlns:a16="http://schemas.microsoft.com/office/drawing/2014/main" id="{A09E0530-7734-431A-AF78-8BACC6143DFF}"/>
              </a:ext>
            </a:extLst>
          </p:cNvPr>
          <p:cNvSpPr>
            <a:spLocks noGrp="1"/>
          </p:cNvSpPr>
          <p:nvPr>
            <p:ph idx="1"/>
          </p:nvPr>
        </p:nvSpPr>
        <p:spPr>
          <a:xfrm>
            <a:off x="1141412" y="1165275"/>
            <a:ext cx="9905999" cy="5287110"/>
          </a:xfrm>
        </p:spPr>
        <p:txBody>
          <a:bodyPr>
            <a:normAutofit/>
          </a:bodyPr>
          <a:lstStyle/>
          <a:p>
            <a:r>
              <a:rPr lang="en-IN" dirty="0"/>
              <a:t>Pin must be configured in INPUT mode</a:t>
            </a:r>
          </a:p>
          <a:p>
            <a:r>
              <a:rPr lang="en-IN" dirty="0"/>
              <a:t>Configure the edge trigger (RT,FT,RFT)</a:t>
            </a:r>
          </a:p>
          <a:p>
            <a:r>
              <a:rPr lang="en-IN" dirty="0"/>
              <a:t>Enable Interrupt delivery from Peripheral to the Processor (On Peripheral side)</a:t>
            </a:r>
          </a:p>
          <a:p>
            <a:r>
              <a:rPr lang="en-IN" dirty="0"/>
              <a:t>Identify the IRQ number on which the processor accepts the interrupt from that pin</a:t>
            </a:r>
          </a:p>
          <a:p>
            <a:r>
              <a:rPr lang="en-IN" dirty="0"/>
              <a:t>Configure the IRQ priority for the identified IRQ number (Processor Side)</a:t>
            </a:r>
          </a:p>
          <a:p>
            <a:r>
              <a:rPr lang="en-IN" dirty="0"/>
              <a:t>Enable Interrupt reception on that IRQ number (Processor Side)</a:t>
            </a:r>
          </a:p>
          <a:p>
            <a:r>
              <a:rPr lang="en-IN" dirty="0"/>
              <a:t>Implement IRQ handler.</a:t>
            </a:r>
          </a:p>
        </p:txBody>
      </p:sp>
    </p:spTree>
    <p:extLst>
      <p:ext uri="{BB962C8B-B14F-4D97-AF65-F5344CB8AC3E}">
        <p14:creationId xmlns:p14="http://schemas.microsoft.com/office/powerpoint/2010/main" val="3972545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E746-2391-4C54-8A92-A64773B033B7}"/>
              </a:ext>
            </a:extLst>
          </p:cNvPr>
          <p:cNvSpPr>
            <a:spLocks noGrp="1"/>
          </p:cNvSpPr>
          <p:nvPr>
            <p:ph type="title"/>
          </p:nvPr>
        </p:nvSpPr>
        <p:spPr>
          <a:xfrm>
            <a:off x="1141413" y="112081"/>
            <a:ext cx="9905998" cy="689777"/>
          </a:xfrm>
        </p:spPr>
        <p:txBody>
          <a:bodyPr/>
          <a:lstStyle/>
          <a:p>
            <a:r>
              <a:rPr lang="en-IN" b="1" u="sng" dirty="0">
                <a:solidFill>
                  <a:srgbClr val="FFC000"/>
                </a:solidFill>
              </a:rPr>
              <a:t>General Purpose Input Output</a:t>
            </a:r>
          </a:p>
        </p:txBody>
      </p:sp>
      <p:sp>
        <p:nvSpPr>
          <p:cNvPr id="3" name="Content Placeholder 2">
            <a:extLst>
              <a:ext uri="{FF2B5EF4-FFF2-40B4-BE49-F238E27FC236}">
                <a16:creationId xmlns:a16="http://schemas.microsoft.com/office/drawing/2014/main" id="{62638C24-D3B8-42B2-9357-39DE6215318C}"/>
              </a:ext>
            </a:extLst>
          </p:cNvPr>
          <p:cNvSpPr>
            <a:spLocks noGrp="1"/>
          </p:cNvSpPr>
          <p:nvPr>
            <p:ph idx="1"/>
          </p:nvPr>
        </p:nvSpPr>
        <p:spPr>
          <a:xfrm>
            <a:off x="1141413" y="970671"/>
            <a:ext cx="9905999" cy="5486400"/>
          </a:xfrm>
        </p:spPr>
        <p:txBody>
          <a:bodyPr/>
          <a:lstStyle/>
          <a:p>
            <a:pPr marL="0" indent="0">
              <a:buNone/>
            </a:pPr>
            <a:r>
              <a:rPr lang="en-IN" b="1" u="sng" dirty="0">
                <a:solidFill>
                  <a:srgbClr val="FFFF00"/>
                </a:solidFill>
              </a:rPr>
              <a:t>Applications of GPIO:</a:t>
            </a:r>
          </a:p>
          <a:p>
            <a:pPr>
              <a:spcBef>
                <a:spcPts val="0"/>
              </a:spcBef>
            </a:pPr>
            <a:r>
              <a:rPr lang="en-IN" dirty="0"/>
              <a:t>Reading digital signal</a:t>
            </a:r>
          </a:p>
          <a:p>
            <a:pPr>
              <a:spcBef>
                <a:spcPts val="0"/>
              </a:spcBef>
            </a:pPr>
            <a:r>
              <a:rPr lang="en-IN" dirty="0"/>
              <a:t>Issuing interrupts</a:t>
            </a:r>
          </a:p>
          <a:p>
            <a:pPr>
              <a:spcBef>
                <a:spcPts val="0"/>
              </a:spcBef>
            </a:pPr>
            <a:r>
              <a:rPr lang="en-IN" dirty="0"/>
              <a:t>Generating triggers for the external components</a:t>
            </a:r>
          </a:p>
          <a:p>
            <a:pPr>
              <a:spcBef>
                <a:spcPts val="0"/>
              </a:spcBef>
            </a:pPr>
            <a:r>
              <a:rPr lang="en-IN" dirty="0"/>
              <a:t>Waking up the processor</a:t>
            </a:r>
          </a:p>
          <a:p>
            <a:pPr marL="0" indent="0">
              <a:spcBef>
                <a:spcPts val="0"/>
              </a:spcBef>
              <a:buNone/>
            </a:pPr>
            <a:endParaRPr lang="en-IN" dirty="0"/>
          </a:p>
          <a:p>
            <a:pPr marL="0" indent="0">
              <a:buNone/>
            </a:pPr>
            <a:r>
              <a:rPr lang="en-IN" b="1" u="sng" dirty="0">
                <a:solidFill>
                  <a:srgbClr val="FFFF00"/>
                </a:solidFill>
              </a:rPr>
              <a:t>GPIO Port and Pin:</a:t>
            </a:r>
          </a:p>
          <a:p>
            <a:r>
              <a:rPr lang="en-IN" dirty="0"/>
              <a:t>GPIO port is a collection of fixed number of I/O pins (i.e., in STM32 </a:t>
            </a:r>
            <a:r>
              <a:rPr lang="en-IN" dirty="0" err="1"/>
              <a:t>Nucleo</a:t>
            </a:r>
            <a:r>
              <a:rPr lang="en-IN" dirty="0"/>
              <a:t> board there are 16 pins in each port)</a:t>
            </a:r>
          </a:p>
          <a:p>
            <a:r>
              <a:rPr lang="en-IN" dirty="0"/>
              <a:t>Each pin represents corresponding bit of the GPIO port registers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323684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E746-2391-4C54-8A92-A64773B033B7}"/>
              </a:ext>
            </a:extLst>
          </p:cNvPr>
          <p:cNvSpPr>
            <a:spLocks noGrp="1"/>
          </p:cNvSpPr>
          <p:nvPr>
            <p:ph type="title"/>
          </p:nvPr>
        </p:nvSpPr>
        <p:spPr>
          <a:xfrm>
            <a:off x="1141413" y="224622"/>
            <a:ext cx="9905998" cy="448281"/>
          </a:xfrm>
        </p:spPr>
        <p:txBody>
          <a:bodyPr>
            <a:normAutofit fontScale="90000"/>
          </a:bodyPr>
          <a:lstStyle/>
          <a:p>
            <a:r>
              <a:rPr lang="en-IN" b="1" u="sng" dirty="0">
                <a:solidFill>
                  <a:srgbClr val="FFC000"/>
                </a:solidFill>
              </a:rPr>
              <a:t>GPIO PIN CONFIGURATIONS</a:t>
            </a:r>
          </a:p>
        </p:txBody>
      </p:sp>
      <p:sp>
        <p:nvSpPr>
          <p:cNvPr id="4" name="Rectangle: Rounded Corners 3">
            <a:extLst>
              <a:ext uri="{FF2B5EF4-FFF2-40B4-BE49-F238E27FC236}">
                <a16:creationId xmlns:a16="http://schemas.microsoft.com/office/drawing/2014/main" id="{5B31840A-0403-4EAC-BC65-F08C5553B056}"/>
              </a:ext>
            </a:extLst>
          </p:cNvPr>
          <p:cNvSpPr/>
          <p:nvPr/>
        </p:nvSpPr>
        <p:spPr>
          <a:xfrm>
            <a:off x="5261319" y="1041008"/>
            <a:ext cx="2489981" cy="77372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Pin</a:t>
            </a:r>
          </a:p>
        </p:txBody>
      </p:sp>
      <p:sp>
        <p:nvSpPr>
          <p:cNvPr id="5" name="Rectangle: Rounded Corners 4">
            <a:extLst>
              <a:ext uri="{FF2B5EF4-FFF2-40B4-BE49-F238E27FC236}">
                <a16:creationId xmlns:a16="http://schemas.microsoft.com/office/drawing/2014/main" id="{86DB7E22-6414-46E1-BFA6-AC42A8CCE1B0}"/>
              </a:ext>
            </a:extLst>
          </p:cNvPr>
          <p:cNvSpPr/>
          <p:nvPr/>
        </p:nvSpPr>
        <p:spPr>
          <a:xfrm>
            <a:off x="759656" y="2771337"/>
            <a:ext cx="2532185" cy="713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Input</a:t>
            </a:r>
          </a:p>
        </p:txBody>
      </p:sp>
      <p:sp>
        <p:nvSpPr>
          <p:cNvPr id="6" name="Rectangle: Rounded Corners 5">
            <a:extLst>
              <a:ext uri="{FF2B5EF4-FFF2-40B4-BE49-F238E27FC236}">
                <a16:creationId xmlns:a16="http://schemas.microsoft.com/office/drawing/2014/main" id="{8E53D706-3117-4AE9-B778-C8B3749E6ADA}"/>
              </a:ext>
            </a:extLst>
          </p:cNvPr>
          <p:cNvSpPr/>
          <p:nvPr/>
        </p:nvSpPr>
        <p:spPr>
          <a:xfrm>
            <a:off x="3739657" y="2768993"/>
            <a:ext cx="2532185" cy="713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Output</a:t>
            </a:r>
          </a:p>
        </p:txBody>
      </p:sp>
      <p:sp>
        <p:nvSpPr>
          <p:cNvPr id="7" name="Rectangle: Rounded Corners 6">
            <a:extLst>
              <a:ext uri="{FF2B5EF4-FFF2-40B4-BE49-F238E27FC236}">
                <a16:creationId xmlns:a16="http://schemas.microsoft.com/office/drawing/2014/main" id="{37D19673-872D-4987-AD85-8341E0F4527B}"/>
              </a:ext>
            </a:extLst>
          </p:cNvPr>
          <p:cNvSpPr/>
          <p:nvPr/>
        </p:nvSpPr>
        <p:spPr>
          <a:xfrm>
            <a:off x="6713802" y="2781304"/>
            <a:ext cx="2532185" cy="713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Alt</a:t>
            </a:r>
            <a:r>
              <a:rPr lang="en-IN" dirty="0"/>
              <a:t>. </a:t>
            </a:r>
            <a:r>
              <a:rPr lang="en-IN" sz="2800" dirty="0" err="1"/>
              <a:t>Func</a:t>
            </a:r>
            <a:endParaRPr lang="en-IN" sz="2800" dirty="0"/>
          </a:p>
        </p:txBody>
      </p:sp>
      <p:sp>
        <p:nvSpPr>
          <p:cNvPr id="8" name="Rectangle: Rounded Corners 7">
            <a:extLst>
              <a:ext uri="{FF2B5EF4-FFF2-40B4-BE49-F238E27FC236}">
                <a16:creationId xmlns:a16="http://schemas.microsoft.com/office/drawing/2014/main" id="{81F65522-F248-49D2-A5A2-D2621443AE07}"/>
              </a:ext>
            </a:extLst>
          </p:cNvPr>
          <p:cNvSpPr/>
          <p:nvPr/>
        </p:nvSpPr>
        <p:spPr>
          <a:xfrm>
            <a:off x="9476937" y="2808850"/>
            <a:ext cx="2532185" cy="713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Analog</a:t>
            </a:r>
          </a:p>
        </p:txBody>
      </p:sp>
      <p:cxnSp>
        <p:nvCxnSpPr>
          <p:cNvPr id="10" name="Straight Connector 9">
            <a:extLst>
              <a:ext uri="{FF2B5EF4-FFF2-40B4-BE49-F238E27FC236}">
                <a16:creationId xmlns:a16="http://schemas.microsoft.com/office/drawing/2014/main" id="{C092CE8F-5772-4AA6-A16A-59F995FE84D9}"/>
              </a:ext>
            </a:extLst>
          </p:cNvPr>
          <p:cNvCxnSpPr/>
          <p:nvPr/>
        </p:nvCxnSpPr>
        <p:spPr>
          <a:xfrm>
            <a:off x="1983544" y="2222695"/>
            <a:ext cx="882044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B52F1C-873A-4395-80FF-13CFD9095E78}"/>
              </a:ext>
            </a:extLst>
          </p:cNvPr>
          <p:cNvCxnSpPr>
            <a:cxnSpLocks/>
          </p:cNvCxnSpPr>
          <p:nvPr/>
        </p:nvCxnSpPr>
        <p:spPr>
          <a:xfrm>
            <a:off x="2011680" y="2208628"/>
            <a:ext cx="1" cy="562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A71A9-72CB-43BD-9759-3F26E353D37E}"/>
              </a:ext>
            </a:extLst>
          </p:cNvPr>
          <p:cNvCxnSpPr/>
          <p:nvPr/>
        </p:nvCxnSpPr>
        <p:spPr>
          <a:xfrm>
            <a:off x="4935416" y="2220348"/>
            <a:ext cx="1" cy="562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E4DA4D-07C6-47E8-B1B6-5A678EEF0984}"/>
              </a:ext>
            </a:extLst>
          </p:cNvPr>
          <p:cNvCxnSpPr/>
          <p:nvPr/>
        </p:nvCxnSpPr>
        <p:spPr>
          <a:xfrm>
            <a:off x="7974040" y="2220348"/>
            <a:ext cx="1" cy="562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0FD3AB-25F1-4F8D-87B6-D3D2FB070651}"/>
              </a:ext>
            </a:extLst>
          </p:cNvPr>
          <p:cNvCxnSpPr/>
          <p:nvPr/>
        </p:nvCxnSpPr>
        <p:spPr>
          <a:xfrm>
            <a:off x="10787581" y="2220348"/>
            <a:ext cx="1" cy="562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C47F78-4C3C-4900-B067-1225A848CECB}"/>
              </a:ext>
            </a:extLst>
          </p:cNvPr>
          <p:cNvCxnSpPr>
            <a:cxnSpLocks/>
          </p:cNvCxnSpPr>
          <p:nvPr/>
        </p:nvCxnSpPr>
        <p:spPr>
          <a:xfrm>
            <a:off x="6506309" y="1814731"/>
            <a:ext cx="0" cy="39389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8466FA-D880-40BD-8E0B-7E329F798545}"/>
              </a:ext>
            </a:extLst>
          </p:cNvPr>
          <p:cNvSpPr txBox="1"/>
          <p:nvPr/>
        </p:nvSpPr>
        <p:spPr>
          <a:xfrm>
            <a:off x="815929" y="4825222"/>
            <a:ext cx="3249636" cy="923330"/>
          </a:xfrm>
          <a:prstGeom prst="rect">
            <a:avLst/>
          </a:prstGeom>
          <a:noFill/>
        </p:spPr>
        <p:txBody>
          <a:bodyPr wrap="square" rtlCol="0">
            <a:spAutoFit/>
          </a:bodyPr>
          <a:lstStyle/>
          <a:p>
            <a:r>
              <a:rPr lang="en-IN" b="1" dirty="0">
                <a:solidFill>
                  <a:srgbClr val="FFC000"/>
                </a:solidFill>
              </a:rPr>
              <a:t>In input mode, GPIO pin can be configured to issue an interrupt to the processor</a:t>
            </a:r>
          </a:p>
        </p:txBody>
      </p:sp>
      <p:sp>
        <p:nvSpPr>
          <p:cNvPr id="23" name="Rectangle: Rounded Corners 22">
            <a:extLst>
              <a:ext uri="{FF2B5EF4-FFF2-40B4-BE49-F238E27FC236}">
                <a16:creationId xmlns:a16="http://schemas.microsoft.com/office/drawing/2014/main" id="{BA1B9150-1242-4090-AA0C-EFAB8437A551}"/>
              </a:ext>
            </a:extLst>
          </p:cNvPr>
          <p:cNvSpPr/>
          <p:nvPr/>
        </p:nvSpPr>
        <p:spPr>
          <a:xfrm>
            <a:off x="743241" y="3978807"/>
            <a:ext cx="2532185" cy="713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Interrupt Mode</a:t>
            </a:r>
          </a:p>
        </p:txBody>
      </p:sp>
      <p:cxnSp>
        <p:nvCxnSpPr>
          <p:cNvPr id="24" name="Straight Arrow Connector 23">
            <a:extLst>
              <a:ext uri="{FF2B5EF4-FFF2-40B4-BE49-F238E27FC236}">
                <a16:creationId xmlns:a16="http://schemas.microsoft.com/office/drawing/2014/main" id="{E5529523-54A2-4688-B545-D858A6CADF89}"/>
              </a:ext>
            </a:extLst>
          </p:cNvPr>
          <p:cNvCxnSpPr>
            <a:cxnSpLocks/>
          </p:cNvCxnSpPr>
          <p:nvPr/>
        </p:nvCxnSpPr>
        <p:spPr>
          <a:xfrm>
            <a:off x="1995265" y="3416098"/>
            <a:ext cx="1" cy="562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4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DD9E-5BB1-4B14-9F07-677926241D88}"/>
              </a:ext>
            </a:extLst>
          </p:cNvPr>
          <p:cNvSpPr>
            <a:spLocks noGrp="1"/>
          </p:cNvSpPr>
          <p:nvPr>
            <p:ph type="title"/>
          </p:nvPr>
        </p:nvSpPr>
        <p:spPr>
          <a:xfrm>
            <a:off x="1451579" y="2663"/>
            <a:ext cx="9603275" cy="742926"/>
          </a:xfrm>
        </p:spPr>
        <p:txBody>
          <a:bodyPr>
            <a:noAutofit/>
          </a:bodyPr>
          <a:lstStyle/>
          <a:p>
            <a:pPr algn="ctr"/>
            <a:br>
              <a:rPr lang="en-IN" sz="2000" b="1" u="sng" dirty="0"/>
            </a:br>
            <a:r>
              <a:rPr lang="en-IN" sz="2000" b="1" u="sng" dirty="0"/>
              <a:t>Differences between Microprocessor and Microcontroller</a:t>
            </a:r>
          </a:p>
        </p:txBody>
      </p:sp>
      <p:graphicFrame>
        <p:nvGraphicFramePr>
          <p:cNvPr id="4" name="Table 4">
            <a:extLst>
              <a:ext uri="{FF2B5EF4-FFF2-40B4-BE49-F238E27FC236}">
                <a16:creationId xmlns:a16="http://schemas.microsoft.com/office/drawing/2014/main" id="{3A072C1E-D101-447A-85B9-743A2A73FF2C}"/>
              </a:ext>
            </a:extLst>
          </p:cNvPr>
          <p:cNvGraphicFramePr>
            <a:graphicFrameLocks noGrp="1"/>
          </p:cNvGraphicFramePr>
          <p:nvPr>
            <p:ph idx="1"/>
            <p:extLst>
              <p:ext uri="{D42A27DB-BD31-4B8C-83A1-F6EECF244321}">
                <p14:modId xmlns:p14="http://schemas.microsoft.com/office/powerpoint/2010/main" val="2463845558"/>
              </p:ext>
            </p:extLst>
          </p:nvPr>
        </p:nvGraphicFramePr>
        <p:xfrm>
          <a:off x="1450975" y="703385"/>
          <a:ext cx="9604374" cy="6079221"/>
        </p:xfrm>
        <a:graphic>
          <a:graphicData uri="http://schemas.openxmlformats.org/drawingml/2006/table">
            <a:tbl>
              <a:tblPr firstRow="1" bandRow="1">
                <a:tableStyleId>{5C22544A-7EE6-4342-B048-85BDC9FD1C3A}</a:tableStyleId>
              </a:tblPr>
              <a:tblGrid>
                <a:gridCol w="3201458">
                  <a:extLst>
                    <a:ext uri="{9D8B030D-6E8A-4147-A177-3AD203B41FA5}">
                      <a16:colId xmlns:a16="http://schemas.microsoft.com/office/drawing/2014/main" val="1056265440"/>
                    </a:ext>
                  </a:extLst>
                </a:gridCol>
                <a:gridCol w="3201458">
                  <a:extLst>
                    <a:ext uri="{9D8B030D-6E8A-4147-A177-3AD203B41FA5}">
                      <a16:colId xmlns:a16="http://schemas.microsoft.com/office/drawing/2014/main" val="3457312957"/>
                    </a:ext>
                  </a:extLst>
                </a:gridCol>
                <a:gridCol w="3201458">
                  <a:extLst>
                    <a:ext uri="{9D8B030D-6E8A-4147-A177-3AD203B41FA5}">
                      <a16:colId xmlns:a16="http://schemas.microsoft.com/office/drawing/2014/main" val="2356785609"/>
                    </a:ext>
                  </a:extLst>
                </a:gridCol>
              </a:tblGrid>
              <a:tr h="399019">
                <a:tc>
                  <a:txBody>
                    <a:bodyPr/>
                    <a:lstStyle/>
                    <a:p>
                      <a:pPr algn="ctr"/>
                      <a:r>
                        <a:rPr lang="en-IN" sz="1800" b="0" i="0" u="none" strike="noStrike" kern="1200" baseline="0" dirty="0">
                          <a:solidFill>
                            <a:schemeClr val="lt1"/>
                          </a:solidFill>
                          <a:latin typeface="+mn-lt"/>
                          <a:ea typeface="+mn-ea"/>
                          <a:cs typeface="+mn-cs"/>
                        </a:rPr>
                        <a:t> </a:t>
                      </a:r>
                      <a:r>
                        <a:rPr lang="en-IN" sz="1800" b="1" i="0" u="none" strike="noStrike" kern="1200" baseline="0" dirty="0">
                          <a:solidFill>
                            <a:schemeClr val="lt1"/>
                          </a:solidFill>
                          <a:latin typeface="+mn-lt"/>
                          <a:ea typeface="+mn-ea"/>
                          <a:cs typeface="+mn-cs"/>
                        </a:rPr>
                        <a:t>Parameters</a:t>
                      </a:r>
                      <a:r>
                        <a:rPr lang="en-IN" sz="1800" b="0" i="0" u="none" strike="noStrike" kern="1200" baseline="0" dirty="0">
                          <a:solidFill>
                            <a:schemeClr val="lt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i="0" u="none" strike="noStrike" kern="1200" baseline="0" dirty="0">
                          <a:solidFill>
                            <a:schemeClr val="lt1"/>
                          </a:solidFill>
                          <a:latin typeface="+mn-lt"/>
                          <a:ea typeface="+mn-ea"/>
                          <a:cs typeface="+mn-cs"/>
                        </a:rPr>
                        <a:t>Microprocessor</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i="0" u="none" strike="noStrike" kern="1200" baseline="0" dirty="0">
                          <a:solidFill>
                            <a:schemeClr val="lt1"/>
                          </a:solidFill>
                          <a:latin typeface="+mn-lt"/>
                          <a:ea typeface="+mn-ea"/>
                          <a:cs typeface="+mn-cs"/>
                        </a:rPr>
                        <a:t>Microcontroller </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6077331"/>
                  </a:ext>
                </a:extLst>
              </a:tr>
              <a:tr h="737024">
                <a:tc>
                  <a:txBody>
                    <a:bodyPr/>
                    <a:lstStyle/>
                    <a:p>
                      <a:pPr marL="108000" lvl="0" algn="l" fontAlgn="b"/>
                      <a:r>
                        <a:rPr lang="en-IN" sz="1600" b="0" i="0" u="none" strike="noStrike" dirty="0">
                          <a:solidFill>
                            <a:srgbClr val="000000"/>
                          </a:solidFill>
                          <a:effectLst/>
                          <a:latin typeface="Calibri" panose="020F0502020204030204" pitchFamily="34" charset="0"/>
                        </a:rPr>
                        <a:t>Applications</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General computing(Laptop/Desktop), Gaming, web browsing, document creation etc.</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Dedicated for specific tasks</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(Camera, washing machine etc.)</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225754"/>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Internal Structure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Memory and I/O devices connected externally to the CPU</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CPU, memory and I/O are present internally</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91286"/>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Cost</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High</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Low</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633342"/>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Power Consumption</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High</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Low</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1379006"/>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Memory (RAM)</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512 MB to up to 32 GB</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2KB to up to 256 KB</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569895"/>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Internal Storage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Hard Disk (128 GB  up to 2 TB)</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Flash memory (32 KB to 2 MB)</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393543"/>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Peripheral Interfaces</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USB, UART, High speed Ethernet</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a:solidFill>
                            <a:srgbClr val="000000"/>
                          </a:solidFill>
                          <a:effectLst/>
                          <a:latin typeface="Calibri" panose="020F0502020204030204" pitchFamily="34" charset="0"/>
                        </a:rPr>
                        <a:t>UART, I2C, SPI</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321443"/>
                  </a:ext>
                </a:extLst>
              </a:tr>
              <a:tr h="564896">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Size of registers, Address and Data bus</a:t>
                      </a:r>
                    </a:p>
                    <a:p>
                      <a:pPr marL="108000" lvl="0" algn="l" fontAlgn="b"/>
                      <a:endParaRPr lang="en-IN" sz="1600" b="0"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32 bit or 64 bit</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lgn="l" fontAlgn="b"/>
                      <a:r>
                        <a:rPr lang="en-IN" sz="1600" b="0" i="0" u="none" strike="noStrike" dirty="0">
                          <a:solidFill>
                            <a:srgbClr val="000000"/>
                          </a:solidFill>
                          <a:effectLst/>
                          <a:latin typeface="Calibri" panose="020F0502020204030204" pitchFamily="34" charset="0"/>
                        </a:rPr>
                        <a:t>8 bit, 16 bit or 32 bit</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4566557"/>
                  </a:ext>
                </a:extLst>
              </a:tr>
              <a:tr h="564896">
                <a:tc>
                  <a:txBody>
                    <a:bodyPr/>
                    <a:lstStyle/>
                    <a:p>
                      <a:pPr marL="108000" lvl="0" algn="l" fontAlgn="b"/>
                      <a:r>
                        <a:rPr lang="en-IN" sz="1600" b="0" i="0" u="none" strike="noStrike" dirty="0">
                          <a:solidFill>
                            <a:srgbClr val="000000"/>
                          </a:solidFill>
                          <a:effectLst/>
                          <a:latin typeface="Calibri" panose="020F0502020204030204" pitchFamily="34" charset="0"/>
                        </a:rPr>
                        <a:t>Vendors</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8000" lvl="0"/>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660856"/>
                  </a:ext>
                </a:extLst>
              </a:tr>
            </a:tbl>
          </a:graphicData>
        </a:graphic>
      </p:graphicFrame>
      <p:pic>
        <p:nvPicPr>
          <p:cNvPr id="6" name="Picture 2" descr="Image result for intel logo">
            <a:extLst>
              <a:ext uri="{FF2B5EF4-FFF2-40B4-BE49-F238E27FC236}">
                <a16:creationId xmlns:a16="http://schemas.microsoft.com/office/drawing/2014/main" id="{DA454B84-29C3-45F7-923D-86594C1FE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074" y="6322328"/>
            <a:ext cx="348981" cy="4114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AMD logo">
            <a:extLst>
              <a:ext uri="{FF2B5EF4-FFF2-40B4-BE49-F238E27FC236}">
                <a16:creationId xmlns:a16="http://schemas.microsoft.com/office/drawing/2014/main" id="{EA417D85-5BF7-4D2F-A71C-B28084B40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165" y="6310458"/>
            <a:ext cx="348981" cy="4114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Atmel logo">
            <a:extLst>
              <a:ext uri="{FF2B5EF4-FFF2-40B4-BE49-F238E27FC236}">
                <a16:creationId xmlns:a16="http://schemas.microsoft.com/office/drawing/2014/main" id="{D2BDCE5E-D299-4CC5-A9DF-8556A6DCE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476" y="6352734"/>
            <a:ext cx="356922" cy="36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texas instruments logo">
            <a:extLst>
              <a:ext uri="{FF2B5EF4-FFF2-40B4-BE49-F238E27FC236}">
                <a16:creationId xmlns:a16="http://schemas.microsoft.com/office/drawing/2014/main" id="{7143A588-391B-4D05-9492-354E3A3DD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0343" y="6312252"/>
            <a:ext cx="505340" cy="36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ST logo">
            <a:extLst>
              <a:ext uri="{FF2B5EF4-FFF2-40B4-BE49-F238E27FC236}">
                <a16:creationId xmlns:a16="http://schemas.microsoft.com/office/drawing/2014/main" id="{279DBCED-BA9E-4906-A615-1DDB40EDC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2314" y="6313977"/>
            <a:ext cx="356922" cy="361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Microchip logo">
            <a:extLst>
              <a:ext uri="{FF2B5EF4-FFF2-40B4-BE49-F238E27FC236}">
                <a16:creationId xmlns:a16="http://schemas.microsoft.com/office/drawing/2014/main" id="{D988A4A9-3B38-411F-9D52-ADBAFEE66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6876" y="6342406"/>
            <a:ext cx="505340" cy="37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816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B3C64-7CA8-44D1-83BC-66B8B73E8E8B}"/>
              </a:ext>
            </a:extLst>
          </p:cNvPr>
          <p:cNvPicPr>
            <a:picLocks noChangeAspect="1"/>
          </p:cNvPicPr>
          <p:nvPr/>
        </p:nvPicPr>
        <p:blipFill>
          <a:blip r:embed="rId2"/>
          <a:stretch>
            <a:fillRect/>
          </a:stretch>
        </p:blipFill>
        <p:spPr>
          <a:xfrm>
            <a:off x="959136" y="1665634"/>
            <a:ext cx="5022690" cy="3398740"/>
          </a:xfrm>
          <a:prstGeom prst="rect">
            <a:avLst/>
          </a:prstGeom>
        </p:spPr>
      </p:pic>
      <p:pic>
        <p:nvPicPr>
          <p:cNvPr id="5" name="Picture 4">
            <a:extLst>
              <a:ext uri="{FF2B5EF4-FFF2-40B4-BE49-F238E27FC236}">
                <a16:creationId xmlns:a16="http://schemas.microsoft.com/office/drawing/2014/main" id="{B623BCD2-69FA-471D-A076-5375E42B3568}"/>
              </a:ext>
            </a:extLst>
          </p:cNvPr>
          <p:cNvPicPr>
            <a:picLocks noChangeAspect="1"/>
          </p:cNvPicPr>
          <p:nvPr/>
        </p:nvPicPr>
        <p:blipFill>
          <a:blip r:embed="rId3"/>
          <a:stretch>
            <a:fillRect/>
          </a:stretch>
        </p:blipFill>
        <p:spPr>
          <a:xfrm>
            <a:off x="6121940" y="1671644"/>
            <a:ext cx="5110924" cy="3392730"/>
          </a:xfrm>
          <a:prstGeom prst="rect">
            <a:avLst/>
          </a:prstGeom>
        </p:spPr>
      </p:pic>
      <p:sp>
        <p:nvSpPr>
          <p:cNvPr id="6" name="TextBox 5">
            <a:extLst>
              <a:ext uri="{FF2B5EF4-FFF2-40B4-BE49-F238E27FC236}">
                <a16:creationId xmlns:a16="http://schemas.microsoft.com/office/drawing/2014/main" id="{36B1328D-663A-47C7-83D5-AF0C6ECD343E}"/>
              </a:ext>
            </a:extLst>
          </p:cNvPr>
          <p:cNvSpPr txBox="1"/>
          <p:nvPr/>
        </p:nvSpPr>
        <p:spPr>
          <a:xfrm>
            <a:off x="1679977" y="5486403"/>
            <a:ext cx="3547284" cy="461665"/>
          </a:xfrm>
          <a:prstGeom prst="rect">
            <a:avLst/>
          </a:prstGeom>
          <a:noFill/>
        </p:spPr>
        <p:txBody>
          <a:bodyPr wrap="square" rtlCol="0">
            <a:spAutoFit/>
          </a:bodyPr>
          <a:lstStyle/>
          <a:p>
            <a:pPr algn="ctr"/>
            <a:r>
              <a:rPr lang="en-IN" sz="2400" b="1" dirty="0">
                <a:solidFill>
                  <a:srgbClr val="FFFF00"/>
                </a:solidFill>
              </a:rPr>
              <a:t>Output buffer</a:t>
            </a:r>
          </a:p>
        </p:txBody>
      </p:sp>
      <p:sp>
        <p:nvSpPr>
          <p:cNvPr id="7" name="TextBox 6">
            <a:extLst>
              <a:ext uri="{FF2B5EF4-FFF2-40B4-BE49-F238E27FC236}">
                <a16:creationId xmlns:a16="http://schemas.microsoft.com/office/drawing/2014/main" id="{F319D3E2-4808-4CE6-A204-814AEDC34FC3}"/>
              </a:ext>
            </a:extLst>
          </p:cNvPr>
          <p:cNvSpPr txBox="1"/>
          <p:nvPr/>
        </p:nvSpPr>
        <p:spPr>
          <a:xfrm>
            <a:off x="7135899" y="5469987"/>
            <a:ext cx="3547284" cy="461665"/>
          </a:xfrm>
          <a:prstGeom prst="rect">
            <a:avLst/>
          </a:prstGeom>
          <a:noFill/>
        </p:spPr>
        <p:txBody>
          <a:bodyPr wrap="square" rtlCol="0">
            <a:spAutoFit/>
          </a:bodyPr>
          <a:lstStyle/>
          <a:p>
            <a:pPr algn="ctr"/>
            <a:r>
              <a:rPr lang="en-IN" sz="2400" b="1" dirty="0">
                <a:solidFill>
                  <a:srgbClr val="FFFF00"/>
                </a:solidFill>
              </a:rPr>
              <a:t>Input buffer</a:t>
            </a:r>
          </a:p>
        </p:txBody>
      </p:sp>
      <p:sp>
        <p:nvSpPr>
          <p:cNvPr id="8" name="Rectangle 7">
            <a:extLst>
              <a:ext uri="{FF2B5EF4-FFF2-40B4-BE49-F238E27FC236}">
                <a16:creationId xmlns:a16="http://schemas.microsoft.com/office/drawing/2014/main" id="{2526C7F5-26A9-4603-BDA4-DAE469355E87}"/>
              </a:ext>
            </a:extLst>
          </p:cNvPr>
          <p:cNvSpPr/>
          <p:nvPr/>
        </p:nvSpPr>
        <p:spPr>
          <a:xfrm>
            <a:off x="1134801" y="110270"/>
            <a:ext cx="8220214" cy="1261884"/>
          </a:xfrm>
          <a:prstGeom prst="rect">
            <a:avLst/>
          </a:prstGeom>
        </p:spPr>
        <p:txBody>
          <a:bodyPr wrap="square">
            <a:spAutoFit/>
          </a:bodyPr>
          <a:lstStyle/>
          <a:p>
            <a:r>
              <a:rPr lang="en-IN" sz="2800" dirty="0">
                <a:solidFill>
                  <a:srgbClr val="FFFF00"/>
                </a:solidFill>
              </a:rPr>
              <a:t>Based on enable line GPIO have two buffers:</a:t>
            </a:r>
          </a:p>
          <a:p>
            <a:pPr marL="800100" lvl="1" indent="-342900">
              <a:buFont typeface="Arial" panose="020B0604020202020204" pitchFamily="34" charset="0"/>
              <a:buChar char="•"/>
            </a:pPr>
            <a:r>
              <a:rPr lang="en-IN" sz="2400" dirty="0"/>
              <a:t>When enable line = 0 then</a:t>
            </a:r>
            <a:r>
              <a:rPr lang="en-IN" sz="2400" b="1" dirty="0"/>
              <a:t> output buffer </a:t>
            </a:r>
            <a:r>
              <a:rPr lang="en-IN" sz="2400" dirty="0"/>
              <a:t>will be activated</a:t>
            </a:r>
          </a:p>
          <a:p>
            <a:pPr marL="800100" lvl="1" indent="-342900">
              <a:buFont typeface="Arial" panose="020B0604020202020204" pitchFamily="34" charset="0"/>
              <a:buChar char="•"/>
            </a:pPr>
            <a:r>
              <a:rPr lang="en-IN" sz="2400" dirty="0"/>
              <a:t>When enable line = 1 then</a:t>
            </a:r>
            <a:r>
              <a:rPr lang="en-IN" sz="2400" b="1" dirty="0"/>
              <a:t> input buffer</a:t>
            </a:r>
            <a:r>
              <a:rPr lang="en-IN" sz="2400" dirty="0"/>
              <a:t> will be activated</a:t>
            </a:r>
          </a:p>
        </p:txBody>
      </p:sp>
    </p:spTree>
    <p:extLst>
      <p:ext uri="{BB962C8B-B14F-4D97-AF65-F5344CB8AC3E}">
        <p14:creationId xmlns:p14="http://schemas.microsoft.com/office/powerpoint/2010/main" val="4060395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95CF2-CE51-4393-9393-BB49DA26E3EE}"/>
              </a:ext>
            </a:extLst>
          </p:cNvPr>
          <p:cNvSpPr>
            <a:spLocks noGrp="1"/>
          </p:cNvSpPr>
          <p:nvPr>
            <p:ph idx="1"/>
          </p:nvPr>
        </p:nvSpPr>
        <p:spPr>
          <a:xfrm>
            <a:off x="1141412" y="126609"/>
            <a:ext cx="9905999" cy="5664592"/>
          </a:xfrm>
        </p:spPr>
        <p:txBody>
          <a:bodyPr>
            <a:normAutofit lnSpcReduction="10000"/>
          </a:bodyPr>
          <a:lstStyle/>
          <a:p>
            <a:pPr marL="0" indent="0">
              <a:buNone/>
            </a:pPr>
            <a:r>
              <a:rPr lang="en-IN" sz="3200" u="sng" dirty="0">
                <a:solidFill>
                  <a:srgbClr val="FFC000"/>
                </a:solidFill>
              </a:rPr>
              <a:t>GPIO registers:</a:t>
            </a:r>
          </a:p>
          <a:p>
            <a:r>
              <a:rPr lang="fr-FR" dirty="0"/>
              <a:t>GPIO port mode </a:t>
            </a:r>
            <a:r>
              <a:rPr lang="fr-FR" dirty="0" err="1"/>
              <a:t>register</a:t>
            </a:r>
            <a:r>
              <a:rPr lang="fr-FR" dirty="0"/>
              <a:t> (</a:t>
            </a:r>
            <a:r>
              <a:rPr lang="fr-FR" dirty="0" err="1"/>
              <a:t>GPIOx_MODER</a:t>
            </a:r>
            <a:r>
              <a:rPr lang="fr-FR" dirty="0"/>
              <a:t>)</a:t>
            </a:r>
          </a:p>
          <a:p>
            <a:r>
              <a:rPr lang="en-IN" dirty="0"/>
              <a:t>GPIO port output type register (</a:t>
            </a:r>
            <a:r>
              <a:rPr lang="en-IN" dirty="0" err="1"/>
              <a:t>GPIOx_OTYPER</a:t>
            </a:r>
            <a:r>
              <a:rPr lang="en-IN" dirty="0"/>
              <a:t>)</a:t>
            </a:r>
          </a:p>
          <a:p>
            <a:r>
              <a:rPr lang="en-IN" dirty="0"/>
              <a:t>GPIO port output speed register (</a:t>
            </a:r>
            <a:r>
              <a:rPr lang="en-IN" dirty="0" err="1"/>
              <a:t>GPIOx_OSPEEDR</a:t>
            </a:r>
            <a:r>
              <a:rPr lang="en-IN" dirty="0"/>
              <a:t>)</a:t>
            </a:r>
          </a:p>
          <a:p>
            <a:r>
              <a:rPr lang="en-IN" dirty="0"/>
              <a:t>GPIO port pull-up/pull-down register (</a:t>
            </a:r>
            <a:r>
              <a:rPr lang="en-IN" dirty="0" err="1"/>
              <a:t>GPIOx_PUPDR</a:t>
            </a:r>
            <a:r>
              <a:rPr lang="en-IN" dirty="0"/>
              <a:t>)</a:t>
            </a:r>
          </a:p>
          <a:p>
            <a:r>
              <a:rPr lang="en-IN" dirty="0"/>
              <a:t>GPIO port input data register (</a:t>
            </a:r>
            <a:r>
              <a:rPr lang="en-IN" dirty="0" err="1"/>
              <a:t>GPIOx_IDR</a:t>
            </a:r>
            <a:r>
              <a:rPr lang="en-IN" dirty="0"/>
              <a:t>)</a:t>
            </a:r>
          </a:p>
          <a:p>
            <a:r>
              <a:rPr lang="en-IN" dirty="0"/>
              <a:t>GPIO port output data register (</a:t>
            </a:r>
            <a:r>
              <a:rPr lang="en-IN" dirty="0" err="1"/>
              <a:t>GPIOx_ODR</a:t>
            </a:r>
            <a:r>
              <a:rPr lang="en-IN" dirty="0"/>
              <a:t>)</a:t>
            </a:r>
          </a:p>
          <a:p>
            <a:r>
              <a:rPr lang="en-IN" dirty="0"/>
              <a:t>GPIO port bit set/reset register (</a:t>
            </a:r>
            <a:r>
              <a:rPr lang="en-IN" dirty="0" err="1"/>
              <a:t>GPIOx_BSRR</a:t>
            </a:r>
            <a:r>
              <a:rPr lang="en-IN" dirty="0"/>
              <a:t>)</a:t>
            </a:r>
          </a:p>
          <a:p>
            <a:r>
              <a:rPr lang="en-IN" dirty="0"/>
              <a:t>GPIO alternate function low register (</a:t>
            </a:r>
            <a:r>
              <a:rPr lang="en-IN" dirty="0" err="1"/>
              <a:t>GPIOx_AFRL</a:t>
            </a:r>
            <a:r>
              <a:rPr lang="en-IN" dirty="0"/>
              <a:t>)</a:t>
            </a:r>
          </a:p>
          <a:p>
            <a:r>
              <a:rPr lang="en-IN" dirty="0"/>
              <a:t>GPIO alternate function high register (</a:t>
            </a:r>
            <a:r>
              <a:rPr lang="en-IN" dirty="0" err="1"/>
              <a:t>GPIOx_AFRH</a:t>
            </a:r>
            <a:r>
              <a:rPr lang="en-IN" dirty="0"/>
              <a:t>)</a:t>
            </a:r>
          </a:p>
          <a:p>
            <a:pPr marL="0" indent="0">
              <a:buNone/>
            </a:pPr>
            <a:endParaRPr lang="en-IN" sz="1600" dirty="0">
              <a:solidFill>
                <a:srgbClr val="FFC000"/>
              </a:solidFill>
            </a:endParaRPr>
          </a:p>
        </p:txBody>
      </p:sp>
    </p:spTree>
    <p:extLst>
      <p:ext uri="{BB962C8B-B14F-4D97-AF65-F5344CB8AC3E}">
        <p14:creationId xmlns:p14="http://schemas.microsoft.com/office/powerpoint/2010/main" val="2277575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EF7FDB-4535-4BB7-B005-ABD1A335C4D6}"/>
              </a:ext>
            </a:extLst>
          </p:cNvPr>
          <p:cNvSpPr txBox="1"/>
          <p:nvPr/>
        </p:nvSpPr>
        <p:spPr>
          <a:xfrm>
            <a:off x="1392702" y="337625"/>
            <a:ext cx="9172135" cy="584775"/>
          </a:xfrm>
          <a:prstGeom prst="rect">
            <a:avLst/>
          </a:prstGeom>
          <a:noFill/>
        </p:spPr>
        <p:txBody>
          <a:bodyPr wrap="square" rtlCol="0">
            <a:spAutoFit/>
          </a:bodyPr>
          <a:lstStyle/>
          <a:p>
            <a:r>
              <a:rPr lang="en-IN" sz="3200" b="1" u="sng" dirty="0">
                <a:solidFill>
                  <a:srgbClr val="FFC000"/>
                </a:solidFill>
              </a:rPr>
              <a:t>GPIO pins alternate functionalities:</a:t>
            </a:r>
          </a:p>
        </p:txBody>
      </p:sp>
      <p:pic>
        <p:nvPicPr>
          <p:cNvPr id="6" name="Picture 5">
            <a:extLst>
              <a:ext uri="{FF2B5EF4-FFF2-40B4-BE49-F238E27FC236}">
                <a16:creationId xmlns:a16="http://schemas.microsoft.com/office/drawing/2014/main" id="{EA433004-86FB-4D84-B71A-43EF21AE22B7}"/>
              </a:ext>
            </a:extLst>
          </p:cNvPr>
          <p:cNvPicPr>
            <a:picLocks noChangeAspect="1"/>
          </p:cNvPicPr>
          <p:nvPr/>
        </p:nvPicPr>
        <p:blipFill>
          <a:blip r:embed="rId2"/>
          <a:stretch>
            <a:fillRect/>
          </a:stretch>
        </p:blipFill>
        <p:spPr>
          <a:xfrm>
            <a:off x="1477107" y="1009063"/>
            <a:ext cx="6216015" cy="5511312"/>
          </a:xfrm>
          <a:prstGeom prst="rect">
            <a:avLst/>
          </a:prstGeom>
        </p:spPr>
      </p:pic>
    </p:spTree>
    <p:extLst>
      <p:ext uri="{BB962C8B-B14F-4D97-AF65-F5344CB8AC3E}">
        <p14:creationId xmlns:p14="http://schemas.microsoft.com/office/powerpoint/2010/main" val="2975727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49C5C0D-9056-4F64-97E4-8268A4B25492}"/>
              </a:ext>
            </a:extLst>
          </p:cNvPr>
          <p:cNvSpPr/>
          <p:nvPr/>
        </p:nvSpPr>
        <p:spPr>
          <a:xfrm>
            <a:off x="1709420" y="721360"/>
            <a:ext cx="9347200" cy="52832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Baremetal</a:t>
            </a:r>
            <a:r>
              <a:rPr lang="en-US" dirty="0"/>
              <a:t>/Firmware Applications</a:t>
            </a:r>
          </a:p>
        </p:txBody>
      </p:sp>
      <p:sp>
        <p:nvSpPr>
          <p:cNvPr id="5" name="Rectangle: Rounded Corners 4">
            <a:extLst>
              <a:ext uri="{FF2B5EF4-FFF2-40B4-BE49-F238E27FC236}">
                <a16:creationId xmlns:a16="http://schemas.microsoft.com/office/drawing/2014/main" id="{30513395-3C29-48C0-A0FF-7B8E94788680}"/>
              </a:ext>
            </a:extLst>
          </p:cNvPr>
          <p:cNvSpPr/>
          <p:nvPr/>
        </p:nvSpPr>
        <p:spPr>
          <a:xfrm>
            <a:off x="1798320" y="1986280"/>
            <a:ext cx="9347200" cy="20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Firmware driver Layer</a:t>
            </a:r>
          </a:p>
        </p:txBody>
      </p:sp>
      <p:sp>
        <p:nvSpPr>
          <p:cNvPr id="6" name="Arrow: Right 5">
            <a:extLst>
              <a:ext uri="{FF2B5EF4-FFF2-40B4-BE49-F238E27FC236}">
                <a16:creationId xmlns:a16="http://schemas.microsoft.com/office/drawing/2014/main" id="{0C86B5E0-7086-44F4-A536-520A946DFD0F}"/>
              </a:ext>
            </a:extLst>
          </p:cNvPr>
          <p:cNvSpPr/>
          <p:nvPr/>
        </p:nvSpPr>
        <p:spPr>
          <a:xfrm rot="5400000">
            <a:off x="5994400" y="1457960"/>
            <a:ext cx="777240" cy="340360"/>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7D1E2CE-D5DF-4C87-82DF-764CEED71AC7}"/>
              </a:ext>
            </a:extLst>
          </p:cNvPr>
          <p:cNvSpPr/>
          <p:nvPr/>
        </p:nvSpPr>
        <p:spPr>
          <a:xfrm>
            <a:off x="1859280" y="4795520"/>
            <a:ext cx="9347200" cy="145288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AE9B946-EF70-41E0-B5C9-ED4D0EEF36CB}"/>
              </a:ext>
            </a:extLst>
          </p:cNvPr>
          <p:cNvSpPr/>
          <p:nvPr/>
        </p:nvSpPr>
        <p:spPr>
          <a:xfrm rot="5400000">
            <a:off x="6083300" y="4236720"/>
            <a:ext cx="777240" cy="340360"/>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5FB961-7F1A-42B8-A9AC-D4637CBE7043}"/>
              </a:ext>
            </a:extLst>
          </p:cNvPr>
          <p:cNvSpPr/>
          <p:nvPr/>
        </p:nvSpPr>
        <p:spPr>
          <a:xfrm>
            <a:off x="2438400" y="5262880"/>
            <a:ext cx="1869440" cy="57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a:t>
            </a:r>
          </a:p>
        </p:txBody>
      </p:sp>
      <p:sp>
        <p:nvSpPr>
          <p:cNvPr id="10" name="Rectangle 9">
            <a:extLst>
              <a:ext uri="{FF2B5EF4-FFF2-40B4-BE49-F238E27FC236}">
                <a16:creationId xmlns:a16="http://schemas.microsoft.com/office/drawing/2014/main" id="{B6A7A801-C070-4061-A280-C7F47AB1A06E}"/>
              </a:ext>
            </a:extLst>
          </p:cNvPr>
          <p:cNvSpPr/>
          <p:nvPr/>
        </p:nvSpPr>
        <p:spPr>
          <a:xfrm>
            <a:off x="4683760" y="5262880"/>
            <a:ext cx="1869440" cy="57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3" name="Rectangle 12">
            <a:extLst>
              <a:ext uri="{FF2B5EF4-FFF2-40B4-BE49-F238E27FC236}">
                <a16:creationId xmlns:a16="http://schemas.microsoft.com/office/drawing/2014/main" id="{5214DAED-546E-46A5-8F45-4E3370292A2A}"/>
              </a:ext>
            </a:extLst>
          </p:cNvPr>
          <p:cNvSpPr/>
          <p:nvPr/>
        </p:nvSpPr>
        <p:spPr>
          <a:xfrm>
            <a:off x="6827520" y="5267960"/>
            <a:ext cx="1869440" cy="57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a:t>
            </a:r>
          </a:p>
        </p:txBody>
      </p:sp>
      <p:sp>
        <p:nvSpPr>
          <p:cNvPr id="14" name="Rectangle 13">
            <a:extLst>
              <a:ext uri="{FF2B5EF4-FFF2-40B4-BE49-F238E27FC236}">
                <a16:creationId xmlns:a16="http://schemas.microsoft.com/office/drawing/2014/main" id="{724BBDF7-690D-4528-8D74-55A868F584E9}"/>
              </a:ext>
            </a:extLst>
          </p:cNvPr>
          <p:cNvSpPr/>
          <p:nvPr/>
        </p:nvSpPr>
        <p:spPr>
          <a:xfrm>
            <a:off x="9072880" y="5267960"/>
            <a:ext cx="1869440" cy="57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a:t>
            </a:r>
          </a:p>
        </p:txBody>
      </p:sp>
      <p:sp>
        <p:nvSpPr>
          <p:cNvPr id="15" name="Rectangle 14">
            <a:extLst>
              <a:ext uri="{FF2B5EF4-FFF2-40B4-BE49-F238E27FC236}">
                <a16:creationId xmlns:a16="http://schemas.microsoft.com/office/drawing/2014/main" id="{066A7967-C981-4EBA-866C-9A05C8720FCC}"/>
              </a:ext>
            </a:extLst>
          </p:cNvPr>
          <p:cNvSpPr/>
          <p:nvPr/>
        </p:nvSpPr>
        <p:spPr>
          <a:xfrm>
            <a:off x="2184400" y="2199640"/>
            <a:ext cx="2499360" cy="345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gpio_driver.h</a:t>
            </a:r>
            <a:r>
              <a:rPr lang="en-US" dirty="0"/>
              <a:t> &amp; .c</a:t>
            </a:r>
          </a:p>
        </p:txBody>
      </p:sp>
      <p:sp>
        <p:nvSpPr>
          <p:cNvPr id="16" name="Rectangle 15">
            <a:extLst>
              <a:ext uri="{FF2B5EF4-FFF2-40B4-BE49-F238E27FC236}">
                <a16:creationId xmlns:a16="http://schemas.microsoft.com/office/drawing/2014/main" id="{A286DA97-B52B-4BBC-91DF-F0967A299B53}"/>
              </a:ext>
            </a:extLst>
          </p:cNvPr>
          <p:cNvSpPr/>
          <p:nvPr/>
        </p:nvSpPr>
        <p:spPr>
          <a:xfrm>
            <a:off x="2184400" y="3322320"/>
            <a:ext cx="2499360" cy="345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i2c_driver.h &amp; .c</a:t>
            </a:r>
          </a:p>
        </p:txBody>
      </p:sp>
      <p:sp>
        <p:nvSpPr>
          <p:cNvPr id="17" name="Rectangle 16">
            <a:extLst>
              <a:ext uri="{FF2B5EF4-FFF2-40B4-BE49-F238E27FC236}">
                <a16:creationId xmlns:a16="http://schemas.microsoft.com/office/drawing/2014/main" id="{F0157A95-800B-4B2C-B2EF-5FAE4805BB42}"/>
              </a:ext>
            </a:extLst>
          </p:cNvPr>
          <p:cNvSpPr/>
          <p:nvPr/>
        </p:nvSpPr>
        <p:spPr>
          <a:xfrm>
            <a:off x="5222240" y="2184400"/>
            <a:ext cx="2499360" cy="345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spi_driver.h</a:t>
            </a:r>
            <a:r>
              <a:rPr lang="en-US" dirty="0"/>
              <a:t> &amp; .c</a:t>
            </a:r>
          </a:p>
        </p:txBody>
      </p:sp>
      <p:sp>
        <p:nvSpPr>
          <p:cNvPr id="18" name="Rectangle 17">
            <a:extLst>
              <a:ext uri="{FF2B5EF4-FFF2-40B4-BE49-F238E27FC236}">
                <a16:creationId xmlns:a16="http://schemas.microsoft.com/office/drawing/2014/main" id="{ADE78496-EF49-479A-83D2-DE14054630E4}"/>
              </a:ext>
            </a:extLst>
          </p:cNvPr>
          <p:cNvSpPr/>
          <p:nvPr/>
        </p:nvSpPr>
        <p:spPr>
          <a:xfrm>
            <a:off x="5222240" y="3307080"/>
            <a:ext cx="2499360" cy="345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uart_driver.h</a:t>
            </a:r>
            <a:r>
              <a:rPr lang="en-US" dirty="0"/>
              <a:t> &amp; .c</a:t>
            </a:r>
          </a:p>
        </p:txBody>
      </p:sp>
      <p:sp>
        <p:nvSpPr>
          <p:cNvPr id="19" name="Rectangle 18">
            <a:extLst>
              <a:ext uri="{FF2B5EF4-FFF2-40B4-BE49-F238E27FC236}">
                <a16:creationId xmlns:a16="http://schemas.microsoft.com/office/drawing/2014/main" id="{B02222E7-39B0-4D7B-A45A-BE707EEA8070}"/>
              </a:ext>
            </a:extLst>
          </p:cNvPr>
          <p:cNvSpPr/>
          <p:nvPr/>
        </p:nvSpPr>
        <p:spPr>
          <a:xfrm>
            <a:off x="8290560" y="2794000"/>
            <a:ext cx="2499360" cy="345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stm32f446re.h</a:t>
            </a:r>
          </a:p>
        </p:txBody>
      </p:sp>
      <p:sp>
        <p:nvSpPr>
          <p:cNvPr id="20" name="TextBox 19">
            <a:extLst>
              <a:ext uri="{FF2B5EF4-FFF2-40B4-BE49-F238E27FC236}">
                <a16:creationId xmlns:a16="http://schemas.microsoft.com/office/drawing/2014/main" id="{F9E5295B-99D1-4ED2-8DED-27ACECD4892A}"/>
              </a:ext>
            </a:extLst>
          </p:cNvPr>
          <p:cNvSpPr txBox="1"/>
          <p:nvPr/>
        </p:nvSpPr>
        <p:spPr>
          <a:xfrm>
            <a:off x="8290560" y="2443480"/>
            <a:ext cx="2499360" cy="369332"/>
          </a:xfrm>
          <a:prstGeom prst="rect">
            <a:avLst/>
          </a:prstGeom>
          <a:noFill/>
        </p:spPr>
        <p:txBody>
          <a:bodyPr wrap="square" rtlCol="0">
            <a:spAutoFit/>
          </a:bodyPr>
          <a:lstStyle/>
          <a:p>
            <a:pPr algn="ctr"/>
            <a:r>
              <a:rPr lang="en-US" dirty="0"/>
              <a:t>(Device header file)</a:t>
            </a:r>
          </a:p>
        </p:txBody>
      </p:sp>
      <p:sp>
        <p:nvSpPr>
          <p:cNvPr id="21" name="TextBox 20">
            <a:extLst>
              <a:ext uri="{FF2B5EF4-FFF2-40B4-BE49-F238E27FC236}">
                <a16:creationId xmlns:a16="http://schemas.microsoft.com/office/drawing/2014/main" id="{E8C42D29-2A46-4CAE-A532-919BDCE8C16A}"/>
              </a:ext>
            </a:extLst>
          </p:cNvPr>
          <p:cNvSpPr txBox="1"/>
          <p:nvPr/>
        </p:nvSpPr>
        <p:spPr>
          <a:xfrm>
            <a:off x="4592320" y="4744720"/>
            <a:ext cx="3881120" cy="461665"/>
          </a:xfrm>
          <a:prstGeom prst="rect">
            <a:avLst/>
          </a:prstGeom>
          <a:noFill/>
        </p:spPr>
        <p:txBody>
          <a:bodyPr wrap="square" rtlCol="0">
            <a:spAutoFit/>
          </a:bodyPr>
          <a:lstStyle/>
          <a:p>
            <a:pPr algn="ctr"/>
            <a:r>
              <a:rPr lang="en-US" sz="2400" dirty="0">
                <a:solidFill>
                  <a:schemeClr val="accent3"/>
                </a:solidFill>
              </a:rPr>
              <a:t>STM32F446RE MCU</a:t>
            </a:r>
          </a:p>
        </p:txBody>
      </p:sp>
    </p:spTree>
    <p:extLst>
      <p:ext uri="{BB962C8B-B14F-4D97-AF65-F5344CB8AC3E}">
        <p14:creationId xmlns:p14="http://schemas.microsoft.com/office/powerpoint/2010/main" val="1921749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06929-D41A-4774-A482-170FD4CA7270}"/>
              </a:ext>
            </a:extLst>
          </p:cNvPr>
          <p:cNvSpPr txBox="1"/>
          <p:nvPr/>
        </p:nvSpPr>
        <p:spPr>
          <a:xfrm>
            <a:off x="883920" y="589280"/>
            <a:ext cx="10728960" cy="5332229"/>
          </a:xfrm>
          <a:prstGeom prst="rect">
            <a:avLst/>
          </a:prstGeom>
          <a:noFill/>
        </p:spPr>
        <p:txBody>
          <a:bodyPr wrap="square" rtlCol="0">
            <a:spAutoFit/>
          </a:bodyPr>
          <a:lstStyle/>
          <a:p>
            <a:r>
              <a:rPr lang="en-US" sz="3600" u="sng" dirty="0">
                <a:solidFill>
                  <a:srgbClr val="FFC000"/>
                </a:solidFill>
              </a:rPr>
              <a:t>What needs to be included in device header file:</a:t>
            </a:r>
          </a:p>
          <a:p>
            <a:endParaRPr lang="en-US" sz="1050" dirty="0">
              <a:solidFill>
                <a:srgbClr val="FFC000"/>
              </a:solidFill>
            </a:endParaRPr>
          </a:p>
          <a:p>
            <a:r>
              <a:rPr lang="en-US" sz="2800" dirty="0">
                <a:solidFill>
                  <a:srgbClr val="FFFF00"/>
                </a:solidFill>
              </a:rPr>
              <a:t>This header file needs to contain all the MCU specific details such as:</a:t>
            </a:r>
          </a:p>
          <a:p>
            <a:endParaRPr lang="en-US" sz="700" dirty="0">
              <a:solidFill>
                <a:srgbClr val="FFFF00"/>
              </a:solidFill>
            </a:endParaRPr>
          </a:p>
          <a:p>
            <a:pPr marL="457200" indent="-457200">
              <a:buFont typeface="Arial" panose="020B0604020202020204" pitchFamily="34" charset="0"/>
              <a:buChar char="•"/>
            </a:pPr>
            <a:r>
              <a:rPr lang="en-US" sz="2800" dirty="0">
                <a:solidFill>
                  <a:srgbClr val="FFFF00"/>
                </a:solidFill>
              </a:rPr>
              <a:t>The base addresses of all the memories present on the microcontroller (like SRAM1,SRAM2,FLASH, </a:t>
            </a:r>
            <a:r>
              <a:rPr lang="en-US" sz="2800" dirty="0" err="1">
                <a:solidFill>
                  <a:srgbClr val="FFFF00"/>
                </a:solidFill>
              </a:rPr>
              <a:t>etc</a:t>
            </a:r>
            <a:r>
              <a:rPr lang="en-US" sz="2800" dirty="0">
                <a:solidFill>
                  <a:srgbClr val="FFFF00"/>
                </a:solidFill>
              </a:rPr>
              <a:t>) </a:t>
            </a:r>
          </a:p>
          <a:p>
            <a:pPr marL="457200" indent="-457200">
              <a:buFont typeface="Arial" panose="020B0604020202020204" pitchFamily="34" charset="0"/>
              <a:buChar char="•"/>
            </a:pPr>
            <a:r>
              <a:rPr lang="en-US" sz="2800" dirty="0">
                <a:solidFill>
                  <a:srgbClr val="FFFF00"/>
                </a:solidFill>
              </a:rPr>
              <a:t>The base addresses of various buses (like AHB1,AHB2,APB1,APB2,etc)</a:t>
            </a:r>
          </a:p>
          <a:p>
            <a:pPr marL="457200" indent="-457200">
              <a:buFont typeface="Arial" panose="020B0604020202020204" pitchFamily="34" charset="0"/>
              <a:buChar char="•"/>
            </a:pPr>
            <a:r>
              <a:rPr lang="en-US" sz="2800" dirty="0">
                <a:solidFill>
                  <a:srgbClr val="FFFF00"/>
                </a:solidFill>
              </a:rPr>
              <a:t>Base addresses of various peripherals present on the buses.</a:t>
            </a:r>
          </a:p>
          <a:p>
            <a:pPr marL="457200" indent="-457200">
              <a:buFont typeface="Arial" panose="020B0604020202020204" pitchFamily="34" charset="0"/>
              <a:buChar char="•"/>
            </a:pPr>
            <a:r>
              <a:rPr lang="en-US" sz="2800" dirty="0">
                <a:solidFill>
                  <a:srgbClr val="FFFF00"/>
                </a:solidFill>
              </a:rPr>
              <a:t>Clock management macros (to enable/disable macros)</a:t>
            </a:r>
          </a:p>
          <a:p>
            <a:pPr marL="457200" indent="-457200">
              <a:buFont typeface="Arial" panose="020B0604020202020204" pitchFamily="34" charset="0"/>
              <a:buChar char="•"/>
            </a:pPr>
            <a:r>
              <a:rPr lang="en-US" sz="2800" dirty="0">
                <a:solidFill>
                  <a:srgbClr val="FFFF00"/>
                </a:solidFill>
              </a:rPr>
              <a:t>IRQ definitions</a:t>
            </a:r>
          </a:p>
          <a:p>
            <a:pPr marL="457200" indent="-457200">
              <a:buFont typeface="Arial" panose="020B0604020202020204" pitchFamily="34" charset="0"/>
              <a:buChar char="•"/>
            </a:pPr>
            <a:r>
              <a:rPr lang="en-US" sz="2800" dirty="0">
                <a:solidFill>
                  <a:srgbClr val="FFFF00"/>
                </a:solidFill>
              </a:rPr>
              <a:t>Peripheral register definition structure</a:t>
            </a:r>
          </a:p>
          <a:p>
            <a:pPr marL="457200" indent="-457200">
              <a:buFont typeface="Arial" panose="020B0604020202020204" pitchFamily="34" charset="0"/>
              <a:buChar char="•"/>
            </a:pPr>
            <a:r>
              <a:rPr lang="en-US" sz="2800" dirty="0">
                <a:solidFill>
                  <a:srgbClr val="FFFF00"/>
                </a:solidFill>
              </a:rPr>
              <a:t>Peripheral register bit definitions</a:t>
            </a:r>
          </a:p>
          <a:p>
            <a:pPr marL="457200" indent="-457200">
              <a:buFont typeface="Arial" panose="020B0604020202020204" pitchFamily="34" charset="0"/>
              <a:buChar char="•"/>
            </a:pPr>
            <a:r>
              <a:rPr lang="en-US" sz="2800" dirty="0">
                <a:solidFill>
                  <a:srgbClr val="FFFF00"/>
                </a:solidFill>
              </a:rPr>
              <a:t>Other useful MCU specific configuration macros.</a:t>
            </a:r>
          </a:p>
        </p:txBody>
      </p:sp>
    </p:spTree>
    <p:extLst>
      <p:ext uri="{BB962C8B-B14F-4D97-AF65-F5344CB8AC3E}">
        <p14:creationId xmlns:p14="http://schemas.microsoft.com/office/powerpoint/2010/main" val="3293885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93B26-849A-4FA6-90D4-785DB63B2A40}"/>
              </a:ext>
            </a:extLst>
          </p:cNvPr>
          <p:cNvSpPr>
            <a:spLocks noGrp="1"/>
          </p:cNvSpPr>
          <p:nvPr>
            <p:ph idx="1"/>
          </p:nvPr>
        </p:nvSpPr>
        <p:spPr>
          <a:xfrm>
            <a:off x="1141412" y="281355"/>
            <a:ext cx="9905999" cy="5889676"/>
          </a:xfrm>
        </p:spPr>
        <p:txBody>
          <a:bodyPr/>
          <a:lstStyle/>
          <a:p>
            <a:pPr marL="0" indent="0">
              <a:buNone/>
            </a:pPr>
            <a:r>
              <a:rPr lang="en-IN" sz="3200" b="1" u="sng" dirty="0">
                <a:solidFill>
                  <a:srgbClr val="FFC000"/>
                </a:solidFill>
              </a:rPr>
              <a:t>GPIO Configurable items by user applications</a:t>
            </a:r>
          </a:p>
          <a:p>
            <a:pPr marL="0" indent="0">
              <a:buNone/>
            </a:pPr>
            <a:endParaRPr lang="en-IN" dirty="0">
              <a:solidFill>
                <a:srgbClr val="FFC000"/>
              </a:solidFill>
            </a:endParaRPr>
          </a:p>
        </p:txBody>
      </p:sp>
      <p:sp>
        <p:nvSpPr>
          <p:cNvPr id="4" name="Oval 3">
            <a:extLst>
              <a:ext uri="{FF2B5EF4-FFF2-40B4-BE49-F238E27FC236}">
                <a16:creationId xmlns:a16="http://schemas.microsoft.com/office/drawing/2014/main" id="{AE3E036D-6DB4-4AEC-B9DF-EB9C32BD8FA3}"/>
              </a:ext>
            </a:extLst>
          </p:cNvPr>
          <p:cNvSpPr/>
          <p:nvPr/>
        </p:nvSpPr>
        <p:spPr>
          <a:xfrm>
            <a:off x="2883880" y="2799480"/>
            <a:ext cx="1603717" cy="13223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GPIOx</a:t>
            </a:r>
            <a:endParaRPr lang="en-IN" dirty="0"/>
          </a:p>
          <a:p>
            <a:pPr algn="ctr"/>
            <a:r>
              <a:rPr lang="en-IN" dirty="0"/>
              <a:t>Peripheral</a:t>
            </a:r>
          </a:p>
        </p:txBody>
      </p:sp>
      <p:sp>
        <p:nvSpPr>
          <p:cNvPr id="5" name="Arrow: Right 4">
            <a:extLst>
              <a:ext uri="{FF2B5EF4-FFF2-40B4-BE49-F238E27FC236}">
                <a16:creationId xmlns:a16="http://schemas.microsoft.com/office/drawing/2014/main" id="{D4126A10-1B1E-4FA4-B18A-67D47A6A4D78}"/>
              </a:ext>
            </a:extLst>
          </p:cNvPr>
          <p:cNvSpPr/>
          <p:nvPr/>
        </p:nvSpPr>
        <p:spPr>
          <a:xfrm>
            <a:off x="4473526" y="3387944"/>
            <a:ext cx="1280160" cy="21339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C8DC7B08-82A6-4813-A1A9-9957BAB43E78}"/>
              </a:ext>
            </a:extLst>
          </p:cNvPr>
          <p:cNvCxnSpPr/>
          <p:nvPr/>
        </p:nvCxnSpPr>
        <p:spPr>
          <a:xfrm>
            <a:off x="5711482" y="1294223"/>
            <a:ext cx="98474" cy="441725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F054D0-CE8B-44DC-99CE-0FCE0B7CC981}"/>
              </a:ext>
            </a:extLst>
          </p:cNvPr>
          <p:cNvCxnSpPr>
            <a:cxnSpLocks/>
          </p:cNvCxnSpPr>
          <p:nvPr/>
        </p:nvCxnSpPr>
        <p:spPr>
          <a:xfrm>
            <a:off x="5697414" y="1308291"/>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D044D85-5220-4F30-843A-F44EDB4DECD0}"/>
              </a:ext>
            </a:extLst>
          </p:cNvPr>
          <p:cNvSpPr/>
          <p:nvPr/>
        </p:nvSpPr>
        <p:spPr>
          <a:xfrm>
            <a:off x="6499272" y="1026942"/>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Port Name</a:t>
            </a:r>
          </a:p>
        </p:txBody>
      </p:sp>
      <p:cxnSp>
        <p:nvCxnSpPr>
          <p:cNvPr id="14" name="Straight Arrow Connector 13">
            <a:extLst>
              <a:ext uri="{FF2B5EF4-FFF2-40B4-BE49-F238E27FC236}">
                <a16:creationId xmlns:a16="http://schemas.microsoft.com/office/drawing/2014/main" id="{FD7B79B0-CAC5-435B-BB27-FDF783786FD8}"/>
              </a:ext>
            </a:extLst>
          </p:cNvPr>
          <p:cNvCxnSpPr>
            <a:cxnSpLocks/>
          </p:cNvCxnSpPr>
          <p:nvPr/>
        </p:nvCxnSpPr>
        <p:spPr>
          <a:xfrm>
            <a:off x="5751338" y="2037465"/>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3D0AFF5-2768-4B91-85B7-69F81928CE96}"/>
              </a:ext>
            </a:extLst>
          </p:cNvPr>
          <p:cNvSpPr/>
          <p:nvPr/>
        </p:nvSpPr>
        <p:spPr>
          <a:xfrm>
            <a:off x="6553196" y="1756116"/>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Pin Number</a:t>
            </a:r>
          </a:p>
        </p:txBody>
      </p:sp>
      <p:cxnSp>
        <p:nvCxnSpPr>
          <p:cNvPr id="16" name="Straight Arrow Connector 15">
            <a:extLst>
              <a:ext uri="{FF2B5EF4-FFF2-40B4-BE49-F238E27FC236}">
                <a16:creationId xmlns:a16="http://schemas.microsoft.com/office/drawing/2014/main" id="{3A0A15DE-B8D8-4E51-BEC1-70AE23FF287A}"/>
              </a:ext>
            </a:extLst>
          </p:cNvPr>
          <p:cNvCxnSpPr>
            <a:cxnSpLocks/>
          </p:cNvCxnSpPr>
          <p:nvPr/>
        </p:nvCxnSpPr>
        <p:spPr>
          <a:xfrm>
            <a:off x="5751338" y="3500497"/>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3CDD4F9-D9CA-40F4-A6C5-8B8F7357B74B}"/>
              </a:ext>
            </a:extLst>
          </p:cNvPr>
          <p:cNvSpPr/>
          <p:nvPr/>
        </p:nvSpPr>
        <p:spPr>
          <a:xfrm>
            <a:off x="6553196" y="3219148"/>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Speed</a:t>
            </a:r>
          </a:p>
        </p:txBody>
      </p:sp>
      <p:cxnSp>
        <p:nvCxnSpPr>
          <p:cNvPr id="18" name="Straight Arrow Connector 17">
            <a:extLst>
              <a:ext uri="{FF2B5EF4-FFF2-40B4-BE49-F238E27FC236}">
                <a16:creationId xmlns:a16="http://schemas.microsoft.com/office/drawing/2014/main" id="{EBCC4F79-600B-4F83-AD82-541C3B2EFA79}"/>
              </a:ext>
            </a:extLst>
          </p:cNvPr>
          <p:cNvCxnSpPr>
            <a:cxnSpLocks/>
          </p:cNvCxnSpPr>
          <p:nvPr/>
        </p:nvCxnSpPr>
        <p:spPr>
          <a:xfrm>
            <a:off x="5751338" y="4217964"/>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3BF6773-684D-47EF-BE9D-28513BD77F0D}"/>
              </a:ext>
            </a:extLst>
          </p:cNvPr>
          <p:cNvSpPr/>
          <p:nvPr/>
        </p:nvSpPr>
        <p:spPr>
          <a:xfrm>
            <a:off x="6553196" y="3936615"/>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Output Type</a:t>
            </a:r>
          </a:p>
        </p:txBody>
      </p:sp>
      <p:cxnSp>
        <p:nvCxnSpPr>
          <p:cNvPr id="20" name="Straight Arrow Connector 19">
            <a:extLst>
              <a:ext uri="{FF2B5EF4-FFF2-40B4-BE49-F238E27FC236}">
                <a16:creationId xmlns:a16="http://schemas.microsoft.com/office/drawing/2014/main" id="{5F5C30F8-6CCF-447C-8C0F-87C7A43B95CB}"/>
              </a:ext>
            </a:extLst>
          </p:cNvPr>
          <p:cNvCxnSpPr>
            <a:cxnSpLocks/>
          </p:cNvCxnSpPr>
          <p:nvPr/>
        </p:nvCxnSpPr>
        <p:spPr>
          <a:xfrm>
            <a:off x="5805262" y="4933066"/>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28B3136-4158-4C16-A28D-F2BD98A079F9}"/>
              </a:ext>
            </a:extLst>
          </p:cNvPr>
          <p:cNvSpPr/>
          <p:nvPr/>
        </p:nvSpPr>
        <p:spPr>
          <a:xfrm>
            <a:off x="6607120" y="4651717"/>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Pullup-Pulldown</a:t>
            </a:r>
          </a:p>
        </p:txBody>
      </p:sp>
      <p:cxnSp>
        <p:nvCxnSpPr>
          <p:cNvPr id="22" name="Straight Arrow Connector 21">
            <a:extLst>
              <a:ext uri="{FF2B5EF4-FFF2-40B4-BE49-F238E27FC236}">
                <a16:creationId xmlns:a16="http://schemas.microsoft.com/office/drawing/2014/main" id="{EC01D379-2ED4-4005-8482-CAAF5357C758}"/>
              </a:ext>
            </a:extLst>
          </p:cNvPr>
          <p:cNvCxnSpPr>
            <a:cxnSpLocks/>
          </p:cNvCxnSpPr>
          <p:nvPr/>
        </p:nvCxnSpPr>
        <p:spPr>
          <a:xfrm>
            <a:off x="5791194" y="5720850"/>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20E4273-DFD8-4CCD-83DF-85CDE3054C73}"/>
              </a:ext>
            </a:extLst>
          </p:cNvPr>
          <p:cNvSpPr/>
          <p:nvPr/>
        </p:nvSpPr>
        <p:spPr>
          <a:xfrm>
            <a:off x="6593052" y="5439501"/>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Alt. function Mode</a:t>
            </a:r>
          </a:p>
        </p:txBody>
      </p:sp>
      <p:cxnSp>
        <p:nvCxnSpPr>
          <p:cNvPr id="24" name="Straight Arrow Connector 23">
            <a:extLst>
              <a:ext uri="{FF2B5EF4-FFF2-40B4-BE49-F238E27FC236}">
                <a16:creationId xmlns:a16="http://schemas.microsoft.com/office/drawing/2014/main" id="{BC1DB3D2-B90B-4B50-8A07-D66AF520431C}"/>
              </a:ext>
            </a:extLst>
          </p:cNvPr>
          <p:cNvCxnSpPr>
            <a:cxnSpLocks/>
          </p:cNvCxnSpPr>
          <p:nvPr/>
        </p:nvCxnSpPr>
        <p:spPr>
          <a:xfrm>
            <a:off x="5748990" y="2752580"/>
            <a:ext cx="82999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F9FBCC1A-D0C6-426A-ABA3-13FE3EF4344A}"/>
              </a:ext>
            </a:extLst>
          </p:cNvPr>
          <p:cNvSpPr/>
          <p:nvPr/>
        </p:nvSpPr>
        <p:spPr>
          <a:xfrm>
            <a:off x="6550848" y="2471231"/>
            <a:ext cx="1814734" cy="54864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Mode</a:t>
            </a:r>
          </a:p>
        </p:txBody>
      </p:sp>
    </p:spTree>
    <p:extLst>
      <p:ext uri="{BB962C8B-B14F-4D97-AF65-F5344CB8AC3E}">
        <p14:creationId xmlns:p14="http://schemas.microsoft.com/office/powerpoint/2010/main" val="2861087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0C62A90-F7B3-44A7-A205-B31989578896}"/>
              </a:ext>
            </a:extLst>
          </p:cNvPr>
          <p:cNvGraphicFramePr/>
          <p:nvPr>
            <p:extLst>
              <p:ext uri="{D42A27DB-BD31-4B8C-83A1-F6EECF244321}">
                <p14:modId xmlns:p14="http://schemas.microsoft.com/office/powerpoint/2010/main" val="2407644826"/>
              </p:ext>
            </p:extLst>
          </p:nvPr>
        </p:nvGraphicFramePr>
        <p:xfrm>
          <a:off x="1041009" y="958819"/>
          <a:ext cx="1082118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2A2E2239-69C1-4694-B2FE-BA2AA8933E4F}"/>
              </a:ext>
            </a:extLst>
          </p:cNvPr>
          <p:cNvSpPr/>
          <p:nvPr/>
        </p:nvSpPr>
        <p:spPr>
          <a:xfrm>
            <a:off x="1223890" y="2771337"/>
            <a:ext cx="1814732" cy="18147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GPIO Driver</a:t>
            </a:r>
          </a:p>
        </p:txBody>
      </p:sp>
      <p:sp>
        <p:nvSpPr>
          <p:cNvPr id="9" name="TextBox 8">
            <a:extLst>
              <a:ext uri="{FF2B5EF4-FFF2-40B4-BE49-F238E27FC236}">
                <a16:creationId xmlns:a16="http://schemas.microsoft.com/office/drawing/2014/main" id="{2CD12377-D722-422A-9885-F788C293426F}"/>
              </a:ext>
            </a:extLst>
          </p:cNvPr>
          <p:cNvSpPr txBox="1"/>
          <p:nvPr/>
        </p:nvSpPr>
        <p:spPr>
          <a:xfrm>
            <a:off x="1097277" y="267287"/>
            <a:ext cx="8426547" cy="584775"/>
          </a:xfrm>
          <a:prstGeom prst="rect">
            <a:avLst/>
          </a:prstGeom>
          <a:noFill/>
        </p:spPr>
        <p:txBody>
          <a:bodyPr wrap="square" rtlCol="0">
            <a:spAutoFit/>
          </a:bodyPr>
          <a:lstStyle/>
          <a:p>
            <a:r>
              <a:rPr lang="en-IN" sz="3200" b="1" u="sng" dirty="0">
                <a:solidFill>
                  <a:srgbClr val="FFC000"/>
                </a:solidFill>
              </a:rPr>
              <a:t>GPIO Driver API Development Requirements</a:t>
            </a:r>
          </a:p>
        </p:txBody>
      </p:sp>
      <p:sp>
        <p:nvSpPr>
          <p:cNvPr id="10" name="Arrow: Left-Right 9">
            <a:extLst>
              <a:ext uri="{FF2B5EF4-FFF2-40B4-BE49-F238E27FC236}">
                <a16:creationId xmlns:a16="http://schemas.microsoft.com/office/drawing/2014/main" id="{2B4A6158-725A-4401-9A1C-CA6D74EF0098}"/>
              </a:ext>
            </a:extLst>
          </p:cNvPr>
          <p:cNvSpPr/>
          <p:nvPr/>
        </p:nvSpPr>
        <p:spPr>
          <a:xfrm>
            <a:off x="3010483" y="3573197"/>
            <a:ext cx="984742" cy="2250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8796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6BDD-F7C0-427D-8CBA-13AEA733F5F0}"/>
              </a:ext>
            </a:extLst>
          </p:cNvPr>
          <p:cNvSpPr>
            <a:spLocks noGrp="1"/>
          </p:cNvSpPr>
          <p:nvPr>
            <p:ph type="title"/>
          </p:nvPr>
        </p:nvSpPr>
        <p:spPr>
          <a:xfrm>
            <a:off x="1143001" y="2568947"/>
            <a:ext cx="9905998" cy="1478570"/>
          </a:xfrm>
        </p:spPr>
        <p:txBody>
          <a:bodyPr/>
          <a:lstStyle/>
          <a:p>
            <a:pPr algn="ctr"/>
            <a:r>
              <a:rPr lang="en-IN" b="1" dirty="0">
                <a:solidFill>
                  <a:srgbClr val="FFC000"/>
                </a:solidFill>
              </a:rPr>
              <a:t>Thank you…</a:t>
            </a:r>
          </a:p>
        </p:txBody>
      </p:sp>
    </p:spTree>
    <p:extLst>
      <p:ext uri="{BB962C8B-B14F-4D97-AF65-F5344CB8AC3E}">
        <p14:creationId xmlns:p14="http://schemas.microsoft.com/office/powerpoint/2010/main" val="237818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DBE5-FDED-4C95-B9D5-EC31A660D3B3}"/>
              </a:ext>
            </a:extLst>
          </p:cNvPr>
          <p:cNvSpPr>
            <a:spLocks noGrp="1"/>
          </p:cNvSpPr>
          <p:nvPr>
            <p:ph type="title"/>
          </p:nvPr>
        </p:nvSpPr>
        <p:spPr>
          <a:xfrm>
            <a:off x="1746326" y="4416801"/>
            <a:ext cx="9905998" cy="1478570"/>
          </a:xfrm>
        </p:spPr>
        <p:txBody>
          <a:bodyPr>
            <a:normAutofit/>
          </a:bodyPr>
          <a:lstStyle/>
          <a:p>
            <a:pPr algn="r"/>
            <a:r>
              <a:rPr lang="en-IN" sz="2400" b="1" dirty="0">
                <a:solidFill>
                  <a:srgbClr val="FFC000"/>
                </a:solidFill>
              </a:rPr>
              <a:t>Firmware   vs  Embedded software</a:t>
            </a:r>
          </a:p>
        </p:txBody>
      </p:sp>
    </p:spTree>
    <p:extLst>
      <p:ext uri="{BB962C8B-B14F-4D97-AF65-F5344CB8AC3E}">
        <p14:creationId xmlns:p14="http://schemas.microsoft.com/office/powerpoint/2010/main" val="2379062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17958</TotalTime>
  <Words>4999</Words>
  <Application>Microsoft Office PowerPoint</Application>
  <PresentationFormat>Widescreen</PresentationFormat>
  <Paragraphs>923</Paragraphs>
  <Slides>87</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Arial</vt:lpstr>
      <vt:lpstr>Arial Black</vt:lpstr>
      <vt:lpstr>Arial-BoldMT</vt:lpstr>
      <vt:lpstr>Calibri</vt:lpstr>
      <vt:lpstr>Gill Sans</vt:lpstr>
      <vt:lpstr>Helvetica Neue</vt:lpstr>
      <vt:lpstr>TimesNewRomanPS-ItalicMT</vt:lpstr>
      <vt:lpstr>TimesNewRomanPSMT</vt:lpstr>
      <vt:lpstr>Tw Cen MT</vt:lpstr>
      <vt:lpstr>Wingdings</vt:lpstr>
      <vt:lpstr>Circuit</vt:lpstr>
      <vt:lpstr>Baremetal programming</vt:lpstr>
      <vt:lpstr>Agenda</vt:lpstr>
      <vt:lpstr>Microcontroller vs Microprocessor  and SoC Architectures</vt:lpstr>
      <vt:lpstr>Microprocessor</vt:lpstr>
      <vt:lpstr>Microcontroller</vt:lpstr>
      <vt:lpstr>SOC (System On chip)</vt:lpstr>
      <vt:lpstr>Microprocessor, Microcontroller and SoC Overview</vt:lpstr>
      <vt:lpstr> Differences between Microprocessor and Microcontroller</vt:lpstr>
      <vt:lpstr>Firmware   vs  Embedded software</vt:lpstr>
      <vt:lpstr>PowerPoint Presentation</vt:lpstr>
      <vt:lpstr>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I2C ( I ‘squareD’ C )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SPI(Serial Peripheral Interface)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CPOL (Clock polarity):</vt:lpstr>
      <vt:lpstr>CPHA (Clock pHASE):</vt:lpstr>
      <vt:lpstr>PowerPoint Presentation</vt:lpstr>
      <vt:lpstr>UART(Universal asynchronous receiver-transmitter) protocol</vt:lpstr>
      <vt:lpstr>Uart VS usart</vt:lpstr>
      <vt:lpstr>PowerPoint Presentation</vt:lpstr>
      <vt:lpstr>PowerPoint Presentation</vt:lpstr>
      <vt:lpstr>PowerPoint Presentation</vt:lpstr>
      <vt:lpstr>PowerPoint Presentation</vt:lpstr>
      <vt:lpstr>General C vs Embedded C</vt:lpstr>
      <vt:lpstr>Basic differences</vt:lpstr>
      <vt:lpstr>Software and Hardware</vt:lpstr>
      <vt:lpstr>PowerPoint Presentation</vt:lpstr>
      <vt:lpstr>Introduction to STM32CubeIDE, Eclipse AND Keil IDE’s</vt:lpstr>
      <vt:lpstr>Links to Download</vt:lpstr>
      <vt:lpstr>PowerPoint Presentation</vt:lpstr>
      <vt:lpstr>PowerPoint Presentation</vt:lpstr>
      <vt:lpstr>PowerPoint Presentation</vt:lpstr>
      <vt:lpstr>PowerPoint Presentation</vt:lpstr>
      <vt:lpstr>PowerPoint Presentation</vt:lpstr>
      <vt:lpstr>PowerPoint Presentation</vt:lpstr>
      <vt:lpstr>ARM Cortex-M4 Architecture</vt:lpstr>
      <vt:lpstr>PowerPoint Presentation</vt:lpstr>
      <vt:lpstr>PowerPoint Presentation</vt:lpstr>
      <vt:lpstr>PowerPoint Presentation</vt:lpstr>
      <vt:lpstr>PowerPoint Presentation</vt:lpstr>
      <vt:lpstr>PowerPoint Presentation</vt:lpstr>
      <vt:lpstr>STM32 Microcontroller</vt:lpstr>
      <vt:lpstr>PowerPoint Presentation</vt:lpstr>
      <vt:lpstr>PowerPoint Presentation</vt:lpstr>
      <vt:lpstr>Peripheral clock configurations</vt:lpstr>
      <vt:lpstr>PowerPoint Presentation</vt:lpstr>
      <vt:lpstr>Gpio pin Interrupt configurations:</vt:lpstr>
      <vt:lpstr>General Purpose Input Output</vt:lpstr>
      <vt:lpstr>GPIO PIN CONFIGURATIONS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Bare metal programming</dc:title>
  <dc:creator>Vinod Kumar Jadhav</dc:creator>
  <cp:lastModifiedBy>Vinod Jadhav</cp:lastModifiedBy>
  <cp:revision>335</cp:revision>
  <dcterms:created xsi:type="dcterms:W3CDTF">2019-10-30T11:22:44Z</dcterms:created>
  <dcterms:modified xsi:type="dcterms:W3CDTF">2022-01-27T05:25:28Z</dcterms:modified>
</cp:coreProperties>
</file>